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70" r:id="rId2"/>
    <p:sldId id="258" r:id="rId3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713" autoAdjust="0"/>
    <p:restoredTop sz="41918" autoAdjust="0"/>
  </p:normalViewPr>
  <p:slideViewPr>
    <p:cSldViewPr>
      <p:cViewPr>
        <p:scale>
          <a:sx n="100" d="100"/>
          <a:sy n="100" d="100"/>
        </p:scale>
        <p:origin x="-246" y="31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804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1E87D9-BA80-4837-9C5B-0E94AE33666A}" type="datetimeFigureOut">
              <a:rPr lang="de-DE" smtClean="0"/>
              <a:t>24.09.2017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889C2A-4B55-43BE-9CAE-1278895BF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76026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de-DE" dirty="0" smtClean="0">
              <a:latin typeface="Times"/>
            </a:endParaRPr>
          </a:p>
          <a:p>
            <a:r>
              <a:rPr lang="de-DE" b="1" dirty="0" smtClean="0">
                <a:solidFill>
                  <a:schemeClr val="accent6">
                    <a:lumMod val="75000"/>
                  </a:schemeClr>
                </a:solidFill>
              </a:rPr>
              <a:t>3E </a:t>
            </a:r>
            <a:r>
              <a:rPr lang="de-DE" b="1" dirty="0" err="1" smtClean="0">
                <a:solidFill>
                  <a:schemeClr val="accent6">
                    <a:lumMod val="75000"/>
                  </a:schemeClr>
                </a:solidFill>
              </a:rPr>
              <a:t>Partenaires</a:t>
            </a:r>
            <a:r>
              <a:rPr lang="de-DE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b="1" dirty="0" err="1" smtClean="0">
                <a:solidFill>
                  <a:schemeClr val="accent6">
                    <a:lumMod val="75000"/>
                  </a:schemeClr>
                </a:solidFill>
              </a:rPr>
              <a:t>CoPil</a:t>
            </a:r>
            <a:r>
              <a:rPr lang="de-DE" b="1" dirty="0" smtClean="0">
                <a:solidFill>
                  <a:schemeClr val="accent6">
                    <a:lumMod val="75000"/>
                  </a:schemeClr>
                </a:solidFill>
              </a:rPr>
              <a:t> &amp; </a:t>
            </a:r>
            <a:r>
              <a:rPr lang="de-DE" b="1" dirty="0" err="1" smtClean="0">
                <a:solidFill>
                  <a:schemeClr val="accent6">
                    <a:lumMod val="75000"/>
                  </a:schemeClr>
                </a:solidFill>
              </a:rPr>
              <a:t>CoTe</a:t>
            </a:r>
            <a:r>
              <a:rPr lang="de-DE" b="1" dirty="0" smtClean="0">
                <a:solidFill>
                  <a:schemeClr val="accent6">
                    <a:lumMod val="75000"/>
                  </a:schemeClr>
                </a:solidFill>
              </a:rPr>
              <a:t>: 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de-DE" sz="1200" b="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Chef de </a:t>
            </a:r>
            <a:r>
              <a:rPr lang="de-DE" sz="1200" b="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file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: </a:t>
            </a:r>
            <a:r>
              <a:rPr lang="de-DE" sz="1200" b="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Agence</a:t>
            </a:r>
            <a:r>
              <a:rPr lang="de-DE" sz="1200" b="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Nationale </a:t>
            </a:r>
            <a:r>
              <a:rPr lang="de-DE" sz="1200" b="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pour</a:t>
            </a:r>
            <a:r>
              <a:rPr lang="de-DE" sz="1200" b="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la </a:t>
            </a:r>
            <a:r>
              <a:rPr lang="de-DE" sz="1200" b="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Maitrise</a:t>
            </a:r>
            <a:r>
              <a:rPr lang="de-DE" sz="1200" b="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de </a:t>
            </a:r>
            <a:r>
              <a:rPr lang="de-DE" sz="1200" b="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l’Energie</a:t>
            </a:r>
            <a:r>
              <a:rPr lang="de-DE" sz="1200" b="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– ANME </a:t>
            </a:r>
            <a:endParaRPr lang="fr-FR" sz="1200" kern="1200" dirty="0" smtClean="0">
              <a:solidFill>
                <a:schemeClr val="tx1"/>
              </a:solidFill>
              <a:effectLst/>
              <a:latin typeface="Arial Narrow" pitchFamily="34" charset="0"/>
              <a:ea typeface="+mn-ea"/>
              <a:cs typeface="+mn-cs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de-DE" sz="1200" b="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Ministère</a:t>
            </a:r>
            <a:r>
              <a:rPr lang="de-DE" sz="1200" b="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de la Formation </a:t>
            </a:r>
            <a:r>
              <a:rPr lang="de-DE" sz="1200" b="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Professionnelle</a:t>
            </a:r>
            <a:r>
              <a:rPr lang="de-DE" sz="1200" b="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et de </a:t>
            </a:r>
            <a:r>
              <a:rPr lang="de-DE" sz="1200" b="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l’Emploi</a:t>
            </a:r>
            <a:r>
              <a:rPr lang="de-DE" sz="1200" b="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- MFPE</a:t>
            </a:r>
            <a:endParaRPr lang="fr-FR" sz="1200" kern="1200" dirty="0" smtClean="0">
              <a:solidFill>
                <a:schemeClr val="tx1"/>
              </a:solidFill>
              <a:effectLst/>
              <a:latin typeface="Arial Narrow" pitchFamily="34" charset="0"/>
              <a:ea typeface="+mn-ea"/>
              <a:cs typeface="+mn-cs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de-DE" sz="1200" b="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Centre</a:t>
            </a:r>
            <a:r>
              <a:rPr lang="de-DE" sz="1200" b="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National de Formation de Formateurs et </a:t>
            </a:r>
            <a:r>
              <a:rPr lang="de-DE" sz="1200" b="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d’Ingénierie</a:t>
            </a:r>
            <a:r>
              <a:rPr lang="de-DE" sz="1200" b="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de </a:t>
            </a:r>
            <a:r>
              <a:rPr lang="de-DE" sz="1200" b="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formation</a:t>
            </a:r>
            <a:r>
              <a:rPr lang="de-DE" sz="1200" b="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- CENAFFIF</a:t>
            </a:r>
            <a:endParaRPr lang="fr-FR" sz="1200" kern="1200" dirty="0" smtClean="0">
              <a:solidFill>
                <a:schemeClr val="tx1"/>
              </a:solidFill>
              <a:effectLst/>
              <a:latin typeface="Arial Narrow" pitchFamily="34" charset="0"/>
              <a:ea typeface="+mn-ea"/>
              <a:cs typeface="+mn-cs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fr-FR" sz="1200" b="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Union Tunisienne de l'Industrie, du Commerce et de l'Artisanat -</a:t>
            </a:r>
            <a:r>
              <a:rPr lang="fr-FR" sz="1200" b="0" kern="1200" baseline="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</a:t>
            </a:r>
            <a:r>
              <a:rPr lang="de-DE" sz="1200" b="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UTICA 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(</a:t>
            </a:r>
            <a:r>
              <a:rPr lang="de-DE" sz="1200" b="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Fédération</a:t>
            </a:r>
            <a:r>
              <a:rPr lang="de-DE" sz="1200" b="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Nationale de </a:t>
            </a:r>
            <a:r>
              <a:rPr lang="de-DE" sz="1200" b="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bâtiment</a:t>
            </a:r>
            <a:r>
              <a:rPr lang="de-DE" sz="1200" b="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‚‘FNB‘/ </a:t>
            </a:r>
            <a:r>
              <a:rPr lang="de-DE" sz="1200" b="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Chambre</a:t>
            </a:r>
            <a:r>
              <a:rPr lang="de-DE" sz="1200" b="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</a:t>
            </a:r>
            <a:r>
              <a:rPr lang="de-DE" sz="1200" b="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Syndicale</a:t>
            </a:r>
            <a:r>
              <a:rPr lang="de-DE" sz="1200" b="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Nationale des </a:t>
            </a:r>
            <a:r>
              <a:rPr lang="de-DE" sz="1200" b="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Promoteurs</a:t>
            </a:r>
            <a:r>
              <a:rPr lang="de-DE" sz="1200" b="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</a:t>
            </a:r>
            <a:r>
              <a:rPr lang="de-DE" sz="1200" b="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immobiliers</a:t>
            </a:r>
            <a:r>
              <a:rPr lang="de-DE" sz="1200" b="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″CSNPI″)</a:t>
            </a:r>
            <a:endParaRPr lang="fr-FR" sz="1200" kern="1200" dirty="0" smtClean="0">
              <a:solidFill>
                <a:schemeClr val="tx1"/>
              </a:solidFill>
              <a:effectLst/>
              <a:latin typeface="Arial Narrow" pitchFamily="34" charset="0"/>
              <a:ea typeface="+mn-ea"/>
              <a:cs typeface="+mn-cs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de-DE" sz="1200" b="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Ordre des </a:t>
            </a:r>
            <a:r>
              <a:rPr lang="de-DE" sz="1200" b="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Architectes</a:t>
            </a:r>
            <a:r>
              <a:rPr lang="de-DE" sz="1200" b="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de </a:t>
            </a:r>
            <a:r>
              <a:rPr lang="de-DE" sz="1200" b="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Tunisie</a:t>
            </a:r>
            <a:r>
              <a:rPr lang="de-DE" sz="1200" b="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″OAT″</a:t>
            </a:r>
            <a:endParaRPr lang="fr-FR" sz="1200" kern="1200" dirty="0" smtClean="0">
              <a:solidFill>
                <a:schemeClr val="tx1"/>
              </a:solidFill>
              <a:effectLst/>
              <a:latin typeface="Arial Narrow" pitchFamily="34" charset="0"/>
              <a:ea typeface="+mn-ea"/>
              <a:cs typeface="+mn-cs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de-DE" sz="1200" b="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Ordre des </a:t>
            </a:r>
            <a:r>
              <a:rPr lang="de-DE" sz="1200" b="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ingénieurs</a:t>
            </a:r>
            <a:r>
              <a:rPr lang="de-DE" sz="1200" b="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</a:t>
            </a:r>
            <a:r>
              <a:rPr lang="de-DE" sz="1200" b="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Tunisiens</a:t>
            </a:r>
            <a:r>
              <a:rPr lang="de-DE" sz="1200" b="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″OIT″</a:t>
            </a:r>
          </a:p>
          <a:p>
            <a:pPr marL="0" lvl="0" indent="0">
              <a:buFont typeface="Arial" panose="020B0604020202020204" pitchFamily="34" charset="0"/>
              <a:buNone/>
            </a:pPr>
            <a:r>
              <a:rPr lang="de-DE" sz="1200" b="1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3E </a:t>
            </a:r>
            <a:r>
              <a:rPr lang="de-DE" sz="1200" b="1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Partenaires</a:t>
            </a:r>
            <a:r>
              <a:rPr lang="de-DE" sz="1200" b="1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</a:t>
            </a:r>
            <a:r>
              <a:rPr lang="de-DE" sz="1200" b="1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pérennisation</a:t>
            </a:r>
            <a:r>
              <a:rPr lang="de-DE" sz="1200" b="1" kern="1200" baseline="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: </a:t>
            </a:r>
          </a:p>
          <a:p>
            <a:pPr marL="0" marR="0" indent="0" algn="l" defTabSz="9144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Ministère de l'équipement, de l'habitat et de l'aménagement du territoire </a:t>
            </a:r>
            <a:r>
              <a:rPr lang="fr-FR" sz="1200" kern="1200" baseline="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- </a:t>
            </a:r>
            <a:r>
              <a:rPr lang="fr-FR" sz="1200" b="1" i="0" u="none" strike="noStrike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MEHAT</a:t>
            </a:r>
            <a:endParaRPr lang="fr-FR" sz="1200" b="0" i="0" u="none" strike="noStrike" kern="1200" dirty="0" smtClean="0">
              <a:solidFill>
                <a:schemeClr val="tx1"/>
              </a:solidFill>
              <a:effectLst/>
              <a:latin typeface="Arial Narrow" pitchFamily="34" charset="0"/>
              <a:ea typeface="+mn-ea"/>
              <a:cs typeface="+mn-cs"/>
            </a:endParaRPr>
          </a:p>
          <a:p>
            <a:pPr rtl="0" eaLnBrk="1" fontAlgn="ctr" latinLnBrk="0" hangingPunct="1"/>
            <a:r>
              <a:rPr lang="fr-FR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Agence Tunisienne de la Formation Professionnelle – </a:t>
            </a:r>
            <a:r>
              <a:rPr lang="fr-FR" sz="1200" b="1" i="0" u="none" strike="noStrike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ATFP</a:t>
            </a:r>
          </a:p>
          <a:p>
            <a:pPr rtl="0" eaLnBrk="1" fontAlgn="ctr" latinLnBrk="0" hangingPunct="1"/>
            <a:r>
              <a:rPr lang="fr-FR" sz="1200" b="0" i="0" u="none" strike="noStrike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Ministère de l’Éducation Supérieur et de la Recherche Scientifique – </a:t>
            </a:r>
            <a:r>
              <a:rPr lang="fr-FR" sz="1200" b="1" i="0" u="none" strike="noStrike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MESRS</a:t>
            </a:r>
            <a:r>
              <a:rPr lang="fr-FR" sz="1200" b="1" i="0" u="none" strike="noStrike" kern="1200" baseline="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</a:t>
            </a:r>
            <a:r>
              <a:rPr lang="fr-FR" sz="1200" b="0" i="0" u="none" strike="noStrike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(Direction Générale des Etudes Technologiques</a:t>
            </a:r>
            <a:r>
              <a:rPr lang="fr-FR" sz="1200" b="0" i="0" u="none" strike="noStrike" kern="1200" baseline="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</a:t>
            </a:r>
            <a:r>
              <a:rPr lang="fr-FR" sz="1200" b="0" i="0" u="none" strike="noStrike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– </a:t>
            </a:r>
            <a:r>
              <a:rPr lang="fr-FR" sz="1200" b="1" i="0" u="none" strike="noStrike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DGET </a:t>
            </a:r>
            <a:r>
              <a:rPr lang="fr-FR" sz="1200" b="0" i="0" u="none" strike="noStrike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/</a:t>
            </a:r>
            <a:r>
              <a:rPr lang="fr-FR" sz="1200" b="1" i="0" u="none" strike="noStrike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</a:t>
            </a:r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Institut Supérieur des Etudes Technologiques – </a:t>
            </a:r>
            <a:r>
              <a:rPr lang="fr-FR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ISET</a:t>
            </a:r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rtl="0" eaLnBrk="1" fontAlgn="ctr" latinLnBrk="0" hangingPunct="1"/>
            <a:r>
              <a:rPr lang="fr-FR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Centre de Formation et de Perfectionnement de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Khledia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– Société Tunisienne de l’Électricité et du Gaz - </a:t>
            </a:r>
            <a:r>
              <a:rPr lang="fr-FR" sz="1200" b="1" i="0" u="none" strike="noStrike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CFPK-STEG</a:t>
            </a:r>
            <a:endParaRPr lang="fr-FR" sz="1200" b="0" i="0" u="none" strike="noStrike" kern="1200" dirty="0" smtClean="0">
              <a:solidFill>
                <a:schemeClr val="tx1"/>
              </a:solidFill>
              <a:effectLst/>
              <a:latin typeface="Arial Narrow" pitchFamily="34" charset="0"/>
              <a:ea typeface="+mn-ea"/>
              <a:cs typeface="+mn-cs"/>
            </a:endParaRPr>
          </a:p>
          <a:p>
            <a:pPr rtl="0" eaLnBrk="1" fontAlgn="ctr" latinLnBrk="0" hangingPunct="1"/>
            <a:r>
              <a:rPr lang="fr-FR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Centre National de Perfectionnement et de Recyclage des Cadres Régionaux et Municipaux  - </a:t>
            </a:r>
            <a:r>
              <a:rPr lang="fr-FR" sz="1200" b="1" i="0" u="none" strike="noStrike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CNPRCRM</a:t>
            </a:r>
            <a:endParaRPr lang="fr-FR" sz="1200" b="0" i="0" u="none" strike="noStrike" kern="1200" dirty="0" smtClean="0">
              <a:solidFill>
                <a:schemeClr val="tx1"/>
              </a:solidFill>
              <a:effectLst/>
              <a:latin typeface="Arial Narrow" pitchFamily="34" charset="0"/>
              <a:ea typeface="+mn-ea"/>
              <a:cs typeface="+mn-cs"/>
            </a:endParaRPr>
          </a:p>
          <a:p>
            <a:pPr marL="0" lvl="0" indent="0">
              <a:buFont typeface="Arial" panose="020B0604020202020204" pitchFamily="34" charset="0"/>
              <a:buNone/>
            </a:pPr>
            <a:r>
              <a:rPr lang="fr-FR" sz="1200" b="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Centre Technique des Industries Mécaniques et Electriques - </a:t>
            </a:r>
            <a:r>
              <a:rPr lang="fr-FR" sz="1200" b="1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CETIME</a:t>
            </a:r>
            <a:endParaRPr lang="de-DE" sz="1200" b="1" kern="1200" dirty="0" smtClean="0">
              <a:solidFill>
                <a:schemeClr val="tx1"/>
              </a:solidFill>
              <a:effectLst/>
              <a:latin typeface="Arial Narrow" pitchFamily="34" charset="0"/>
              <a:ea typeface="+mn-ea"/>
              <a:cs typeface="+mn-cs"/>
            </a:endParaRPr>
          </a:p>
          <a:p>
            <a:r>
              <a:rPr lang="fr-FR" sz="1200" b="0" i="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Centre technique des matériaux de construction, de la céramique et du verre – </a:t>
            </a:r>
            <a:r>
              <a:rPr lang="fr-FR" sz="1200" b="1" i="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CTMCCV</a:t>
            </a:r>
          </a:p>
          <a:p>
            <a:pPr marL="0" indent="0">
              <a:buNone/>
            </a:pPr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CF privé	Centre de formation (professionnelle) privé	</a:t>
            </a:r>
          </a:p>
          <a:p>
            <a:pPr marL="0" indent="0">
              <a:buNone/>
            </a:pPr>
            <a:endParaRPr lang="fr-FR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fr-FR" sz="1200" smtClean="0">
                <a:latin typeface="Arial" panose="020B0604020202020204" pitchFamily="34" charset="0"/>
                <a:cs typeface="Arial" panose="020B0604020202020204" pitchFamily="34" charset="0"/>
              </a:rPr>
              <a:t>INNORPI</a:t>
            </a:r>
          </a:p>
          <a:p>
            <a:pPr marL="0" indent="0">
              <a:buNone/>
            </a:pPr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1200" b="1" kern="1200" dirty="0" smtClean="0">
              <a:solidFill>
                <a:schemeClr val="tx1"/>
              </a:solidFill>
              <a:effectLst/>
              <a:latin typeface="Arial Narrow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="1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Autres</a:t>
            </a:r>
            <a:r>
              <a:rPr lang="de-DE" sz="1200" b="1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</a:t>
            </a:r>
            <a:r>
              <a:rPr lang="de-DE" sz="1200" b="1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parties</a:t>
            </a:r>
            <a:r>
              <a:rPr lang="de-DE" sz="1200" b="1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</a:t>
            </a:r>
            <a:r>
              <a:rPr lang="de-DE" sz="1200" b="1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prenantes</a:t>
            </a:r>
            <a:r>
              <a:rPr lang="de-DE" sz="1200" b="1" kern="1200" baseline="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: </a:t>
            </a:r>
          </a:p>
          <a:p>
            <a:pPr marL="0" indent="0">
              <a:buNone/>
            </a:pPr>
            <a:r>
              <a:rPr lang="fr-F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MEM 	Ministère de l’Energie et des Mines</a:t>
            </a:r>
          </a:p>
          <a:p>
            <a:pPr marL="0" indent="0">
              <a:buNone/>
            </a:pPr>
            <a:r>
              <a:rPr lang="fr-F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	ANME	Agence Nationale pour la Maîtrise de l’Energie </a:t>
            </a:r>
          </a:p>
          <a:p>
            <a:pPr marL="0" indent="0">
              <a:buNone/>
            </a:pPr>
            <a:endParaRPr lang="fr-FR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MI	</a:t>
            </a:r>
            <a:r>
              <a:rPr lang="de-DE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Ministère</a:t>
            </a:r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de-DE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l‘Industrie</a:t>
            </a:r>
            <a:endParaRPr lang="de-DE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fr-F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MFPE	Ministère de la Formation </a:t>
            </a:r>
            <a:r>
              <a:rPr lang="fr-FR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Professionelle</a:t>
            </a:r>
            <a:r>
              <a:rPr lang="fr-F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et de l’Emploi</a:t>
            </a:r>
          </a:p>
          <a:p>
            <a:pPr marL="0" indent="0">
              <a:buNone/>
            </a:pPr>
            <a:r>
              <a:rPr lang="fr-F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		ATFP	Agence Tunisienne de la Formation Professionnelle </a:t>
            </a:r>
          </a:p>
          <a:p>
            <a:pPr marL="914400" lvl="2" indent="0">
              <a:buNone/>
            </a:pPr>
            <a:r>
              <a:rPr lang="fr-F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	CF(P)	Centre de formation (professionnelle) de l’ATFP</a:t>
            </a:r>
          </a:p>
          <a:p>
            <a:pPr marL="0" indent="0">
              <a:buNone/>
            </a:pPr>
            <a:endParaRPr lang="fr-FR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STEG	Société Tunisienne de l’Electricité et du Gaz (avec représentants locales</a:t>
            </a:r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fr-FR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fr-FR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MEHAT	Ministère de l’Equipement, de l’Habitat et de l’Aménagement du Territoire</a:t>
            </a:r>
          </a:p>
          <a:p>
            <a:endParaRPr lang="fr-FR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MESRS 	Ministère de l’Enseignement supérieur, de la Recherche scientifique</a:t>
            </a:r>
          </a:p>
          <a:p>
            <a:pPr marL="0" indent="0">
              <a:buNone/>
            </a:pPr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	ISET	Institut Supérieur des Etudes Technologiques</a:t>
            </a:r>
          </a:p>
          <a:p>
            <a:endParaRPr lang="de-DE" sz="1200" b="1" i="0" kern="1200" dirty="0" smtClean="0">
              <a:solidFill>
                <a:schemeClr val="tx1"/>
              </a:solidFill>
              <a:effectLst/>
              <a:latin typeface="Arial Narrow" pitchFamily="34" charset="0"/>
              <a:ea typeface="+mn-ea"/>
              <a:cs typeface="+mn-cs"/>
            </a:endParaRPr>
          </a:p>
          <a:p>
            <a:r>
              <a:rPr lang="fr-FR" sz="1200" b="0" i="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Agence Nationale de Certification Electronique - </a:t>
            </a:r>
            <a:r>
              <a:rPr lang="de-DE" sz="1200" b="1" i="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ANCE</a:t>
            </a:r>
          </a:p>
          <a:p>
            <a:r>
              <a:rPr lang="de-DE" sz="1200" b="0" i="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Technopôle</a:t>
            </a:r>
            <a:r>
              <a:rPr lang="de-DE" sz="1200" b="0" i="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 </a:t>
            </a:r>
            <a:r>
              <a:rPr lang="de-DE" sz="1200" b="0" i="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Borj</a:t>
            </a:r>
            <a:r>
              <a:rPr lang="de-DE" sz="1200" b="0" i="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</a:t>
            </a:r>
            <a:r>
              <a:rPr lang="de-DE" sz="1200" b="0" i="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Cedria</a:t>
            </a:r>
            <a:r>
              <a:rPr lang="de-DE" sz="1200" b="0" i="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</a:t>
            </a:r>
            <a:r>
              <a:rPr lang="de-DE" sz="1200" b="0" i="0" kern="1200" baseline="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– </a:t>
            </a:r>
            <a:r>
              <a:rPr lang="de-DE" sz="1200" b="1" i="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TBC</a:t>
            </a:r>
          </a:p>
          <a:p>
            <a:pPr marL="0" indent="0">
              <a:buNone/>
            </a:pPr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MED 	Ministère de l’Environnement et du développement durable </a:t>
            </a:r>
          </a:p>
          <a:p>
            <a:pPr marL="0" indent="0">
              <a:buNone/>
            </a:pPr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	CITET	Centre International des Technologies de l'Environnement de Tunis</a:t>
            </a:r>
          </a:p>
          <a:p>
            <a:endParaRPr lang="fr-FR" sz="1200" b="1" i="0" kern="1200" dirty="0" smtClean="0">
              <a:solidFill>
                <a:schemeClr val="tx1"/>
              </a:solidFill>
              <a:effectLst/>
              <a:latin typeface="Arial Narrow" pitchFamily="34" charset="0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>
                <a:solidFill>
                  <a:srgbClr val="000000"/>
                </a:solidFill>
              </a:rPr>
              <a:pPr/>
              <a:t>1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89708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963B5-5D71-48FB-BA67-B3F5B721E173}" type="datetimeFigureOut">
              <a:rPr lang="de-DE" smtClean="0"/>
              <a:t>24.09.2017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D1997-0D3B-4B5C-ABF9-CAAFF791E8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17940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963B5-5D71-48FB-BA67-B3F5B721E173}" type="datetimeFigureOut">
              <a:rPr lang="de-DE" smtClean="0"/>
              <a:t>24.09.2017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D1997-0D3B-4B5C-ABF9-CAAFF791E8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770875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963B5-5D71-48FB-BA67-B3F5B721E173}" type="datetimeFigureOut">
              <a:rPr lang="de-DE" smtClean="0"/>
              <a:t>24.09.2017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D1997-0D3B-4B5C-ABF9-CAAFF791E8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27936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eadline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Click here to add title</a:t>
            </a:r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Type presentation title here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FE786E77-8943-46B0-A5F4-9FE2BBEC74F5}" type="datetime1">
              <a:rPr lang="en-GB" noProof="0" smtClean="0"/>
              <a:t>24/09/2017</a:t>
            </a:fld>
            <a:endParaRPr lang="de-DE" noProof="0"/>
          </a:p>
        </p:txBody>
      </p:sp>
      <p:sp>
        <p:nvSpPr>
          <p:cNvPr id="5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7776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noProof="0" dirty="0" smtClean="0"/>
              <a:t>First layer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</p:spTree>
    <p:extLst>
      <p:ext uri="{BB962C8B-B14F-4D97-AF65-F5344CB8AC3E}">
        <p14:creationId xmlns:p14="http://schemas.microsoft.com/office/powerpoint/2010/main" val="39963265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963B5-5D71-48FB-BA67-B3F5B721E173}" type="datetimeFigureOut">
              <a:rPr lang="de-DE" smtClean="0"/>
              <a:t>24.09.2017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D1997-0D3B-4B5C-ABF9-CAAFF791E8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16391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963B5-5D71-48FB-BA67-B3F5B721E173}" type="datetimeFigureOut">
              <a:rPr lang="de-DE" smtClean="0"/>
              <a:t>24.09.2017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D1997-0D3B-4B5C-ABF9-CAAFF791E8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25399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963B5-5D71-48FB-BA67-B3F5B721E173}" type="datetimeFigureOut">
              <a:rPr lang="de-DE" smtClean="0"/>
              <a:t>24.09.2017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D1997-0D3B-4B5C-ABF9-CAAFF791E8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178465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963B5-5D71-48FB-BA67-B3F5B721E173}" type="datetimeFigureOut">
              <a:rPr lang="de-DE" smtClean="0"/>
              <a:t>24.09.2017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D1997-0D3B-4B5C-ABF9-CAAFF791E8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141652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963B5-5D71-48FB-BA67-B3F5B721E173}" type="datetimeFigureOut">
              <a:rPr lang="de-DE" smtClean="0"/>
              <a:t>24.09.2017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D1997-0D3B-4B5C-ABF9-CAAFF791E8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94388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963B5-5D71-48FB-BA67-B3F5B721E173}" type="datetimeFigureOut">
              <a:rPr lang="de-DE" smtClean="0"/>
              <a:t>24.09.2017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D1997-0D3B-4B5C-ABF9-CAAFF791E8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72027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963B5-5D71-48FB-BA67-B3F5B721E173}" type="datetimeFigureOut">
              <a:rPr lang="de-DE" smtClean="0"/>
              <a:t>24.09.2017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D1997-0D3B-4B5C-ABF9-CAAFF791E8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61555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963B5-5D71-48FB-BA67-B3F5B721E173}" type="datetimeFigureOut">
              <a:rPr lang="de-DE" smtClean="0"/>
              <a:t>24.09.2017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D1997-0D3B-4B5C-ABF9-CAAFF791E8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51933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2963B5-5D71-48FB-BA67-B3F5B721E173}" type="datetimeFigureOut">
              <a:rPr lang="de-DE" smtClean="0"/>
              <a:t>24.09.2017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FD1997-0D3B-4B5C-ABF9-CAAFF791E8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0548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>
          <a:xfrm>
            <a:off x="50144" y="740905"/>
            <a:ext cx="2784334" cy="365125"/>
          </a:xfrm>
        </p:spPr>
        <p:txBody>
          <a:bodyPr/>
          <a:lstStyle/>
          <a:p>
            <a:r>
              <a:rPr lang="fr-FR" dirty="0"/>
              <a:t>Réalisé par </a:t>
            </a:r>
            <a:r>
              <a:rPr lang="fr-FR" dirty="0" smtClean="0"/>
              <a:t>Martin Bader le </a:t>
            </a:r>
            <a:fld id="{D6A44507-CE0F-4FAF-BBFE-C889524E318D}" type="datetime1">
              <a:rPr lang="fr-FR" smtClean="0"/>
              <a:pPr/>
              <a:t>24/09/2017</a:t>
            </a:fld>
            <a:endParaRPr lang="de-DE" dirty="0"/>
          </a:p>
        </p:txBody>
      </p:sp>
      <p:sp>
        <p:nvSpPr>
          <p:cNvPr id="7" name="Rechteck 6"/>
          <p:cNvSpPr/>
          <p:nvPr/>
        </p:nvSpPr>
        <p:spPr>
          <a:xfrm>
            <a:off x="0" y="-1"/>
            <a:ext cx="816656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C80F0F"/>
                </a:solidFill>
                <a:latin typeface="Arial"/>
                <a:cs typeface="Tahoma" pitchFamily="34" charset="0"/>
              </a:rPr>
              <a:t>CARTE des ACTEURS : </a:t>
            </a:r>
          </a:p>
          <a:p>
            <a:r>
              <a:rPr lang="en-US" sz="2400" dirty="0" smtClean="0">
                <a:solidFill>
                  <a:srgbClr val="C80F0F"/>
                </a:solidFill>
                <a:latin typeface="Arial"/>
                <a:cs typeface="Tahoma" pitchFamily="34" charset="0"/>
              </a:rPr>
              <a:t>Formation </a:t>
            </a:r>
            <a:r>
              <a:rPr lang="en-US" sz="2400" dirty="0" smtClean="0">
                <a:solidFill>
                  <a:srgbClr val="C80F0F"/>
                </a:solidFill>
                <a:latin typeface="Arial"/>
                <a:cs typeface="Tahoma" pitchFamily="34" charset="0"/>
              </a:rPr>
              <a:t>3E (</a:t>
            </a:r>
            <a:r>
              <a:rPr lang="en-US" sz="2400" dirty="0" err="1" smtClean="0">
                <a:solidFill>
                  <a:srgbClr val="C80F0F"/>
                </a:solidFill>
                <a:latin typeface="Arial"/>
                <a:cs typeface="Tahoma" pitchFamily="34" charset="0"/>
              </a:rPr>
              <a:t>Batîment</a:t>
            </a:r>
            <a:r>
              <a:rPr lang="en-US" sz="2400" dirty="0" smtClean="0">
                <a:solidFill>
                  <a:srgbClr val="C80F0F"/>
                </a:solidFill>
                <a:latin typeface="Arial"/>
                <a:cs typeface="Tahoma" pitchFamily="34" charset="0"/>
              </a:rPr>
              <a:t> </a:t>
            </a:r>
            <a:r>
              <a:rPr lang="en-US" sz="2400" dirty="0" smtClean="0">
                <a:solidFill>
                  <a:srgbClr val="C80F0F"/>
                </a:solidFill>
                <a:latin typeface="Arial"/>
                <a:cs typeface="Tahoma" pitchFamily="34" charset="0"/>
              </a:rPr>
              <a:t>&amp; </a:t>
            </a:r>
            <a:r>
              <a:rPr lang="en-US" sz="2400" dirty="0" err="1" smtClean="0">
                <a:solidFill>
                  <a:srgbClr val="C80F0F"/>
                </a:solidFill>
                <a:latin typeface="Arial"/>
                <a:cs typeface="Tahoma" pitchFamily="34" charset="0"/>
              </a:rPr>
              <a:t>Industrie</a:t>
            </a:r>
            <a:r>
              <a:rPr lang="en-US" sz="2400" dirty="0" smtClean="0">
                <a:solidFill>
                  <a:srgbClr val="C80F0F"/>
                </a:solidFill>
                <a:latin typeface="Arial"/>
                <a:cs typeface="Tahoma" pitchFamily="34" charset="0"/>
              </a:rPr>
              <a:t>)</a:t>
            </a:r>
            <a:endParaRPr lang="en-US" sz="2400" dirty="0" smtClean="0">
              <a:solidFill>
                <a:srgbClr val="C80F0F"/>
              </a:solidFill>
              <a:latin typeface="Arial"/>
              <a:cs typeface="Tahoma" pitchFamily="34" charset="0"/>
            </a:endParaRP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429496729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dirty="0" smtClean="0"/>
              <a:t>RE-ACTIVATE</a:t>
            </a:r>
            <a:endParaRPr lang="de-DE" dirty="0"/>
          </a:p>
        </p:txBody>
      </p:sp>
      <p:sp>
        <p:nvSpPr>
          <p:cNvPr id="50" name="Ellipse 4"/>
          <p:cNvSpPr>
            <a:spLocks noChangeArrowheads="1"/>
          </p:cNvSpPr>
          <p:nvPr/>
        </p:nvSpPr>
        <p:spPr bwMode="auto">
          <a:xfrm>
            <a:off x="1610526" y="918948"/>
            <a:ext cx="5875022" cy="5939052"/>
          </a:xfrm>
          <a:prstGeom prst="ellipse">
            <a:avLst/>
          </a:prstGeom>
          <a:solidFill>
            <a:srgbClr val="F7C869"/>
          </a:solidFill>
          <a:ln w="9525" algn="ctr">
            <a:solidFill>
              <a:srgbClr val="9AB0BA">
                <a:lumMod val="20000"/>
                <a:lumOff val="80000"/>
              </a:srgbClr>
            </a:solidFill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1800" b="0" kern="0">
              <a:solidFill>
                <a:sysClr val="windowText" lastClr="000000"/>
              </a:solidFill>
            </a:endParaRPr>
          </a:p>
        </p:txBody>
      </p:sp>
      <p:sp>
        <p:nvSpPr>
          <p:cNvPr id="52" name="Ellipse 7"/>
          <p:cNvSpPr>
            <a:spLocks noChangeAspect="1"/>
          </p:cNvSpPr>
          <p:nvPr/>
        </p:nvSpPr>
        <p:spPr bwMode="auto">
          <a:xfrm>
            <a:off x="2336720" y="1626533"/>
            <a:ext cx="4400550" cy="4432300"/>
          </a:xfrm>
          <a:prstGeom prst="ellipse">
            <a:avLst/>
          </a:prstGeom>
          <a:solidFill>
            <a:srgbClr val="FFA6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de-DE" sz="1200" kern="0" dirty="0">
              <a:solidFill>
                <a:srgbClr val="002060"/>
              </a:solidFill>
            </a:endParaRPr>
          </a:p>
        </p:txBody>
      </p:sp>
      <p:sp>
        <p:nvSpPr>
          <p:cNvPr id="56" name="Ellipse 6"/>
          <p:cNvSpPr>
            <a:spLocks noChangeAspect="1"/>
          </p:cNvSpPr>
          <p:nvPr/>
        </p:nvSpPr>
        <p:spPr bwMode="auto">
          <a:xfrm>
            <a:off x="3242377" y="2515757"/>
            <a:ext cx="2659766" cy="2678017"/>
          </a:xfrm>
          <a:prstGeom prst="ellipse">
            <a:avLst/>
          </a:prstGeom>
          <a:solidFill>
            <a:srgbClr val="F09562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de-DE" sz="1400" dirty="0">
              <a:solidFill>
                <a:srgbClr val="C00000"/>
              </a:solidFill>
            </a:endParaRPr>
          </a:p>
        </p:txBody>
      </p:sp>
      <p:sp>
        <p:nvSpPr>
          <p:cNvPr id="55" name="Ellipse 5"/>
          <p:cNvSpPr>
            <a:spLocks noChangeAspect="1"/>
          </p:cNvSpPr>
          <p:nvPr/>
        </p:nvSpPr>
        <p:spPr bwMode="auto">
          <a:xfrm>
            <a:off x="3975085" y="3171148"/>
            <a:ext cx="1149698" cy="1158329"/>
          </a:xfrm>
          <a:prstGeom prst="ellipse">
            <a:avLst/>
          </a:prstGeom>
          <a:solidFill>
            <a:srgbClr val="CC3300"/>
          </a:solidFill>
          <a:ln w="9525" algn="ctr">
            <a:solidFill>
              <a:srgbClr val="890909"/>
            </a:solidFill>
            <a:round/>
            <a:headEnd/>
            <a:tailEnd/>
          </a:ln>
        </p:spPr>
        <p:txBody>
          <a:bodyPr wrap="none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de-DE" sz="1200" b="0" kern="0" smtClean="0">
              <a:solidFill>
                <a:srgbClr val="000000"/>
              </a:solidFill>
            </a:endParaRPr>
          </a:p>
        </p:txBody>
      </p:sp>
      <p:cxnSp>
        <p:nvCxnSpPr>
          <p:cNvPr id="57" name="Gerade Verbindung 37"/>
          <p:cNvCxnSpPr>
            <a:cxnSpLocks noChangeShapeType="1"/>
            <a:endCxn id="50" idx="2"/>
          </p:cNvCxnSpPr>
          <p:nvPr/>
        </p:nvCxnSpPr>
        <p:spPr bwMode="auto">
          <a:xfrm flipH="1">
            <a:off x="1610526" y="3796871"/>
            <a:ext cx="2337436" cy="91603"/>
          </a:xfrm>
          <a:prstGeom prst="line">
            <a:avLst/>
          </a:prstGeom>
          <a:noFill/>
          <a:ln w="9525" algn="ctr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58" name="Gerade Verbindung 31"/>
          <p:cNvCxnSpPr>
            <a:cxnSpLocks noChangeShapeType="1"/>
            <a:stCxn id="55" idx="6"/>
          </p:cNvCxnSpPr>
          <p:nvPr/>
        </p:nvCxnSpPr>
        <p:spPr bwMode="auto">
          <a:xfrm flipV="1">
            <a:off x="5124783" y="2747928"/>
            <a:ext cx="2148149" cy="1002385"/>
          </a:xfrm>
          <a:prstGeom prst="line">
            <a:avLst/>
          </a:prstGeom>
          <a:noFill/>
          <a:ln w="9525" algn="ctr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59" name="Gerade Verbindung 28"/>
          <p:cNvCxnSpPr>
            <a:cxnSpLocks noChangeShapeType="1"/>
            <a:stCxn id="55" idx="3"/>
            <a:endCxn id="50" idx="3"/>
          </p:cNvCxnSpPr>
          <p:nvPr/>
        </p:nvCxnSpPr>
        <p:spPr bwMode="auto">
          <a:xfrm flipH="1">
            <a:off x="2470903" y="4159844"/>
            <a:ext cx="1672551" cy="1828402"/>
          </a:xfrm>
          <a:prstGeom prst="line">
            <a:avLst/>
          </a:prstGeom>
          <a:noFill/>
          <a:ln w="9525" algn="ctr">
            <a:solidFill>
              <a:srgbClr val="000000"/>
            </a:solidFill>
            <a:round/>
            <a:headEnd/>
            <a:tailEnd/>
          </a:ln>
        </p:spPr>
      </p:cxnSp>
      <p:sp>
        <p:nvSpPr>
          <p:cNvPr id="64" name="Rectangle 63"/>
          <p:cNvSpPr/>
          <p:nvPr/>
        </p:nvSpPr>
        <p:spPr>
          <a:xfrm>
            <a:off x="4348557" y="3584577"/>
            <a:ext cx="33855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AT" sz="1200" kern="0" dirty="0" smtClean="0">
                <a:solidFill>
                  <a:schemeClr val="bg1"/>
                </a:solidFill>
              </a:rPr>
              <a:t>3E</a:t>
            </a:r>
            <a:endParaRPr lang="de-DE" sz="1200" kern="0" dirty="0">
              <a:solidFill>
                <a:schemeClr val="bg1"/>
              </a:solidFill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3838621" y="2708739"/>
            <a:ext cx="149592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AT" sz="1200" kern="0" dirty="0">
                <a:solidFill>
                  <a:srgbClr val="002060"/>
                </a:solidFill>
              </a:rPr>
              <a:t>Acteurs</a:t>
            </a:r>
            <a:r>
              <a:rPr lang="de-AT" sz="1400" kern="0" dirty="0" smtClean="0">
                <a:solidFill>
                  <a:srgbClr val="002060"/>
                </a:solidFill>
              </a:rPr>
              <a:t> </a:t>
            </a:r>
            <a:r>
              <a:rPr lang="de-AT" sz="1200" kern="0" dirty="0" err="1" smtClean="0">
                <a:solidFill>
                  <a:srgbClr val="002060"/>
                </a:solidFill>
              </a:rPr>
              <a:t>primaires</a:t>
            </a:r>
            <a:endParaRPr lang="de-DE" sz="1200" kern="0" dirty="0">
              <a:solidFill>
                <a:srgbClr val="002060"/>
              </a:solidFill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3947962" y="6301339"/>
            <a:ext cx="143821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AT" sz="1400" kern="0" dirty="0" err="1" smtClean="0">
                <a:solidFill>
                  <a:srgbClr val="002060"/>
                </a:solidFill>
              </a:rPr>
              <a:t>Autres</a:t>
            </a:r>
            <a:r>
              <a:rPr lang="de-AT" sz="1400" kern="0" dirty="0" smtClean="0">
                <a:solidFill>
                  <a:srgbClr val="002060"/>
                </a:solidFill>
              </a:rPr>
              <a:t> </a:t>
            </a:r>
            <a:r>
              <a:rPr lang="de-AT" sz="1400" kern="0" dirty="0" err="1" smtClean="0">
                <a:solidFill>
                  <a:srgbClr val="002060"/>
                </a:solidFill>
              </a:rPr>
              <a:t>acteurs</a:t>
            </a:r>
            <a:endParaRPr lang="de-DE" sz="1400" kern="0" dirty="0">
              <a:solidFill>
                <a:srgbClr val="002060"/>
              </a:solidFill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3808944" y="5596746"/>
            <a:ext cx="175868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AT" sz="1200" kern="0" dirty="0">
                <a:solidFill>
                  <a:srgbClr val="002060"/>
                </a:solidFill>
              </a:rPr>
              <a:t>Acteurs</a:t>
            </a:r>
            <a:r>
              <a:rPr lang="de-AT" sz="1400" kern="0" dirty="0">
                <a:solidFill>
                  <a:srgbClr val="002060"/>
                </a:solidFill>
              </a:rPr>
              <a:t> </a:t>
            </a:r>
            <a:r>
              <a:rPr lang="de-AT" sz="1200" kern="0" dirty="0" err="1" smtClean="0">
                <a:solidFill>
                  <a:srgbClr val="002060"/>
                </a:solidFill>
              </a:rPr>
              <a:t>secondaires</a:t>
            </a:r>
            <a:endParaRPr lang="de-DE" sz="1200" kern="0" dirty="0">
              <a:solidFill>
                <a:srgbClr val="002060"/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6920707" y="2197636"/>
            <a:ext cx="124585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kern="0" dirty="0" smtClean="0">
                <a:solidFill>
                  <a:srgbClr val="C80F0F">
                    <a:lumMod val="75000"/>
                  </a:srgbClr>
                </a:solidFill>
              </a:rPr>
              <a:t>Secteur public</a:t>
            </a:r>
            <a:endParaRPr lang="fr-FR" sz="1200" kern="0" dirty="0">
              <a:solidFill>
                <a:srgbClr val="C80F0F">
                  <a:lumMod val="75000"/>
                </a:srgbClr>
              </a:solidFill>
            </a:endParaRPr>
          </a:p>
        </p:txBody>
      </p:sp>
      <p:sp>
        <p:nvSpPr>
          <p:cNvPr id="72" name="Rectangle 71"/>
          <p:cNvSpPr/>
          <p:nvPr/>
        </p:nvSpPr>
        <p:spPr>
          <a:xfrm>
            <a:off x="7272932" y="3049063"/>
            <a:ext cx="115768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kern="0" dirty="0">
                <a:solidFill>
                  <a:srgbClr val="C80F0F">
                    <a:lumMod val="75000"/>
                  </a:srgbClr>
                </a:solidFill>
              </a:rPr>
              <a:t>Secteur </a:t>
            </a:r>
            <a:r>
              <a:rPr lang="fr-FR" sz="1200" kern="0" dirty="0" smtClean="0">
                <a:solidFill>
                  <a:srgbClr val="C80F0F">
                    <a:lumMod val="75000"/>
                  </a:srgbClr>
                </a:solidFill>
              </a:rPr>
              <a:t>privé</a:t>
            </a:r>
            <a:endParaRPr lang="fr-FR" sz="1200" kern="0" dirty="0">
              <a:solidFill>
                <a:srgbClr val="C80F0F">
                  <a:lumMod val="75000"/>
                </a:srgbClr>
              </a:solidFill>
            </a:endParaRPr>
          </a:p>
        </p:txBody>
      </p:sp>
      <p:sp>
        <p:nvSpPr>
          <p:cNvPr id="78" name="Rectangle 80"/>
          <p:cNvSpPr>
            <a:spLocks noChangeArrowheads="1"/>
          </p:cNvSpPr>
          <p:nvPr/>
        </p:nvSpPr>
        <p:spPr bwMode="auto">
          <a:xfrm>
            <a:off x="50144" y="1107350"/>
            <a:ext cx="792163" cy="336550"/>
          </a:xfrm>
          <a:prstGeom prst="rect">
            <a:avLst/>
          </a:prstGeom>
          <a:solidFill>
            <a:srgbClr val="CE4C0A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FR" sz="900" b="0" kern="0" dirty="0">
                <a:solidFill>
                  <a:srgbClr val="000000"/>
                </a:solidFill>
              </a:rPr>
              <a:t>Acteurs privés</a:t>
            </a:r>
          </a:p>
        </p:txBody>
      </p:sp>
      <p:sp>
        <p:nvSpPr>
          <p:cNvPr id="79" name="Rectangle 81"/>
          <p:cNvSpPr>
            <a:spLocks noChangeArrowheads="1"/>
          </p:cNvSpPr>
          <p:nvPr/>
        </p:nvSpPr>
        <p:spPr bwMode="auto">
          <a:xfrm>
            <a:off x="50144" y="1946675"/>
            <a:ext cx="1137480" cy="430212"/>
          </a:xfrm>
          <a:prstGeom prst="rect">
            <a:avLst/>
          </a:prstGeom>
          <a:solidFill>
            <a:srgbClr val="92D05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/>
              <a:t>Démultiplicateurs</a:t>
            </a:r>
            <a:endParaRPr lang="fr-FR" sz="900" b="0" kern="0" dirty="0" smtClean="0"/>
          </a:p>
        </p:txBody>
      </p:sp>
      <p:sp>
        <p:nvSpPr>
          <p:cNvPr id="80" name="Rectangle 77"/>
          <p:cNvSpPr>
            <a:spLocks noChangeArrowheads="1"/>
          </p:cNvSpPr>
          <p:nvPr/>
        </p:nvSpPr>
        <p:spPr bwMode="auto">
          <a:xfrm>
            <a:off x="3664174" y="4642168"/>
            <a:ext cx="806043" cy="344789"/>
          </a:xfrm>
          <a:prstGeom prst="rect">
            <a:avLst/>
          </a:prstGeom>
          <a:solidFill>
            <a:srgbClr val="CE4C0A"/>
          </a:solidFill>
          <a:ln w="2857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000000"/>
                </a:solidFill>
              </a:rPr>
              <a:t>UTICA</a:t>
            </a:r>
          </a:p>
        </p:txBody>
      </p:sp>
      <p:sp>
        <p:nvSpPr>
          <p:cNvPr id="103" name="Rectangle 70"/>
          <p:cNvSpPr>
            <a:spLocks noChangeArrowheads="1"/>
          </p:cNvSpPr>
          <p:nvPr/>
        </p:nvSpPr>
        <p:spPr bwMode="auto">
          <a:xfrm>
            <a:off x="2470903" y="3194375"/>
            <a:ext cx="571670" cy="273209"/>
          </a:xfrm>
          <a:prstGeom prst="rect">
            <a:avLst/>
          </a:prstGeom>
          <a:solidFill>
            <a:srgbClr val="92D05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FFFFFF"/>
                </a:solidFill>
              </a:rPr>
              <a:t>CFPK</a:t>
            </a:r>
          </a:p>
        </p:txBody>
      </p:sp>
      <p:sp>
        <p:nvSpPr>
          <p:cNvPr id="107" name="Rectangle 52"/>
          <p:cNvSpPr>
            <a:spLocks noChangeArrowheads="1"/>
          </p:cNvSpPr>
          <p:nvPr/>
        </p:nvSpPr>
        <p:spPr bwMode="auto">
          <a:xfrm>
            <a:off x="3621866" y="3430982"/>
            <a:ext cx="706438" cy="333375"/>
          </a:xfrm>
          <a:prstGeom prst="rect">
            <a:avLst/>
          </a:prstGeom>
          <a:solidFill>
            <a:srgbClr val="92D050"/>
          </a:solidFill>
          <a:ln w="38100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/>
              <a:t>ANME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900" kern="0" dirty="0" smtClean="0"/>
              <a:t>(V)</a:t>
            </a:r>
            <a:endParaRPr lang="fr-FR" sz="900" b="0" kern="0" dirty="0" smtClean="0"/>
          </a:p>
        </p:txBody>
      </p:sp>
      <p:sp>
        <p:nvSpPr>
          <p:cNvPr id="110" name="Rectangle 51"/>
          <p:cNvSpPr>
            <a:spLocks noChangeArrowheads="1"/>
          </p:cNvSpPr>
          <p:nvPr/>
        </p:nvSpPr>
        <p:spPr bwMode="auto">
          <a:xfrm>
            <a:off x="2201165" y="2047686"/>
            <a:ext cx="460583" cy="259010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err="1" smtClean="0">
                <a:solidFill>
                  <a:srgbClr val="FFFFFF"/>
                </a:solidFill>
              </a:rPr>
              <a:t>ISETs</a:t>
            </a:r>
            <a:endParaRPr lang="fr-FR" sz="900" b="0" kern="0" dirty="0" smtClean="0">
              <a:solidFill>
                <a:srgbClr val="000000"/>
              </a:solidFill>
            </a:endParaRPr>
          </a:p>
        </p:txBody>
      </p:sp>
      <p:sp>
        <p:nvSpPr>
          <p:cNvPr id="111" name="Rectangle 49"/>
          <p:cNvSpPr>
            <a:spLocks noChangeArrowheads="1"/>
          </p:cNvSpPr>
          <p:nvPr/>
        </p:nvSpPr>
        <p:spPr bwMode="auto">
          <a:xfrm>
            <a:off x="4229508" y="2336136"/>
            <a:ext cx="706438" cy="287049"/>
          </a:xfrm>
          <a:prstGeom prst="rect">
            <a:avLst/>
          </a:prstGeom>
          <a:solidFill>
            <a:srgbClr val="4B859F"/>
          </a:solidFill>
          <a:ln w="28575" algn="ctr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FFFFFF"/>
                </a:solidFill>
              </a:rPr>
              <a:t>MFPE</a:t>
            </a:r>
            <a:r>
              <a:rPr lang="fr-FR" sz="900" b="0" kern="0" dirty="0" smtClean="0">
                <a:solidFill>
                  <a:srgbClr val="FF0000"/>
                </a:solidFill>
              </a:rPr>
              <a:t> </a:t>
            </a:r>
            <a:endParaRPr lang="fr-FR" sz="900" b="0" kern="0" dirty="0" smtClean="0">
              <a:solidFill>
                <a:srgbClr val="000000"/>
              </a:solidFill>
            </a:endParaRPr>
          </a:p>
        </p:txBody>
      </p:sp>
      <p:sp>
        <p:nvSpPr>
          <p:cNvPr id="112" name="Rectangle 50"/>
          <p:cNvSpPr>
            <a:spLocks noChangeArrowheads="1"/>
          </p:cNvSpPr>
          <p:nvPr/>
        </p:nvSpPr>
        <p:spPr bwMode="auto">
          <a:xfrm>
            <a:off x="5217716" y="1732388"/>
            <a:ext cx="481951" cy="248063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900" kern="0" dirty="0" smtClean="0">
                <a:solidFill>
                  <a:srgbClr val="FFFFFF"/>
                </a:solidFill>
              </a:rPr>
              <a:t>ATFP</a:t>
            </a:r>
            <a:endParaRPr lang="fr-FR" sz="900" b="0" kern="0" dirty="0" smtClean="0">
              <a:solidFill>
                <a:srgbClr val="FF0000"/>
              </a:solidFill>
            </a:endParaRPr>
          </a:p>
        </p:txBody>
      </p:sp>
      <p:sp>
        <p:nvSpPr>
          <p:cNvPr id="113" name="Rectangle 51"/>
          <p:cNvSpPr>
            <a:spLocks noChangeArrowheads="1"/>
          </p:cNvSpPr>
          <p:nvPr/>
        </p:nvSpPr>
        <p:spPr bwMode="auto">
          <a:xfrm>
            <a:off x="4194818" y="3021670"/>
            <a:ext cx="706437" cy="331787"/>
          </a:xfrm>
          <a:prstGeom prst="rect">
            <a:avLst/>
          </a:prstGeom>
          <a:solidFill>
            <a:srgbClr val="92D050"/>
          </a:solidFill>
          <a:ln w="28575" algn="ctr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FFFFFF"/>
                </a:solidFill>
              </a:rPr>
              <a:t>CENAFIFF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kern="0" dirty="0" smtClean="0">
                <a:solidFill>
                  <a:srgbClr val="FFFFFF"/>
                </a:solidFill>
              </a:rPr>
              <a:t>(V)</a:t>
            </a:r>
            <a:r>
              <a:rPr lang="fr-FR" sz="900" b="0" kern="0" dirty="0" smtClean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122" name="Rectangle 69"/>
          <p:cNvSpPr>
            <a:spLocks noChangeArrowheads="1"/>
          </p:cNvSpPr>
          <p:nvPr/>
        </p:nvSpPr>
        <p:spPr bwMode="auto">
          <a:xfrm>
            <a:off x="2336720" y="3789001"/>
            <a:ext cx="737961" cy="33178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9525" algn="ctr">
            <a:solidFill>
              <a:srgbClr val="000000"/>
            </a:solidFill>
            <a:prstDash val="dash"/>
            <a:round/>
            <a:headEnd/>
            <a:tailEnd/>
          </a:ln>
        </p:spPr>
        <p:txBody>
          <a:bodyPr/>
          <a:lstStyle/>
          <a:p>
            <a:pPr algn="ctr"/>
            <a:r>
              <a:rPr lang="en-US" sz="900" dirty="0"/>
              <a:t>RCREEE</a:t>
            </a:r>
            <a:endParaRPr lang="fr-FR" sz="900" b="0" kern="0" dirty="0">
              <a:solidFill>
                <a:schemeClr val="tx1"/>
              </a:solidFill>
            </a:endParaRPr>
          </a:p>
        </p:txBody>
      </p:sp>
      <p:sp>
        <p:nvSpPr>
          <p:cNvPr id="62" name="Rectangle 69"/>
          <p:cNvSpPr>
            <a:spLocks noChangeArrowheads="1"/>
          </p:cNvSpPr>
          <p:nvPr/>
        </p:nvSpPr>
        <p:spPr bwMode="auto">
          <a:xfrm>
            <a:off x="50144" y="2517661"/>
            <a:ext cx="780176" cy="40267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FR" sz="900" b="0" kern="0" dirty="0" err="1" smtClean="0">
                <a:solidFill>
                  <a:schemeClr val="tx1"/>
                </a:solidFill>
              </a:rPr>
              <a:t>Cooperation</a:t>
            </a:r>
            <a:endParaRPr lang="fr-FR" sz="900" b="0" kern="0" dirty="0">
              <a:solidFill>
                <a:schemeClr val="tx1"/>
              </a:solidFill>
            </a:endParaRPr>
          </a:p>
        </p:txBody>
      </p:sp>
      <p:pic>
        <p:nvPicPr>
          <p:cNvPr id="6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54" b="20591"/>
          <a:stretch/>
        </p:blipFill>
        <p:spPr bwMode="auto">
          <a:xfrm>
            <a:off x="7304869" y="319583"/>
            <a:ext cx="1675286" cy="742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8" name="Rectangle 69"/>
          <p:cNvSpPr>
            <a:spLocks noChangeArrowheads="1"/>
          </p:cNvSpPr>
          <p:nvPr/>
        </p:nvSpPr>
        <p:spPr bwMode="auto">
          <a:xfrm>
            <a:off x="3334565" y="3854455"/>
            <a:ext cx="872732" cy="34837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9525" algn="ctr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de-DE" sz="900" kern="0" dirty="0" smtClean="0"/>
              <a:t>GIZ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de-DE" sz="900" b="0" kern="0" dirty="0" smtClean="0">
                <a:solidFill>
                  <a:schemeClr val="tx1"/>
                </a:solidFill>
              </a:rPr>
              <a:t>RE-ACTIVATE</a:t>
            </a:r>
            <a:endParaRPr lang="fr-FR" sz="900" b="0" kern="0" dirty="0">
              <a:solidFill>
                <a:schemeClr val="tx1"/>
              </a:solidFill>
            </a:endParaRPr>
          </a:p>
        </p:txBody>
      </p:sp>
      <p:sp>
        <p:nvSpPr>
          <p:cNvPr id="99" name="Rectangle 70"/>
          <p:cNvSpPr/>
          <p:nvPr/>
        </p:nvSpPr>
        <p:spPr>
          <a:xfrm>
            <a:off x="669402" y="4989007"/>
            <a:ext cx="188224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kern="0" dirty="0" smtClean="0">
                <a:solidFill>
                  <a:srgbClr val="C80F0F">
                    <a:lumMod val="75000"/>
                  </a:srgbClr>
                </a:solidFill>
              </a:rPr>
              <a:t>Coopération internationale</a:t>
            </a:r>
            <a:endParaRPr lang="fr-FR" sz="1200" kern="0" dirty="0">
              <a:solidFill>
                <a:srgbClr val="C80F0F">
                  <a:lumMod val="75000"/>
                </a:srgbClr>
              </a:solidFill>
            </a:endParaRPr>
          </a:p>
        </p:txBody>
      </p:sp>
      <p:sp>
        <p:nvSpPr>
          <p:cNvPr id="100" name="Rectangle 49"/>
          <p:cNvSpPr>
            <a:spLocks noChangeArrowheads="1"/>
          </p:cNvSpPr>
          <p:nvPr/>
        </p:nvSpPr>
        <p:spPr bwMode="auto">
          <a:xfrm>
            <a:off x="4558263" y="1737876"/>
            <a:ext cx="566520" cy="165894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FFFFFF"/>
                </a:solidFill>
              </a:rPr>
              <a:t>CNFCPP</a:t>
            </a:r>
            <a:endParaRPr lang="fr-FR" sz="900" b="0" kern="0" dirty="0" smtClean="0">
              <a:solidFill>
                <a:srgbClr val="000000"/>
              </a:solidFill>
            </a:endParaRPr>
          </a:p>
        </p:txBody>
      </p:sp>
      <p:sp>
        <p:nvSpPr>
          <p:cNvPr id="101" name="Rectangle 52"/>
          <p:cNvSpPr>
            <a:spLocks noChangeArrowheads="1"/>
          </p:cNvSpPr>
          <p:nvPr/>
        </p:nvSpPr>
        <p:spPr bwMode="auto">
          <a:xfrm>
            <a:off x="3073310" y="2432807"/>
            <a:ext cx="590864" cy="222433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FFFFFF"/>
                </a:solidFill>
              </a:rPr>
              <a:t>MEM</a:t>
            </a:r>
            <a:endParaRPr lang="fr-FR" sz="900" b="0" kern="0" dirty="0" smtClean="0">
              <a:solidFill>
                <a:srgbClr val="000000"/>
              </a:solidFill>
            </a:endParaRPr>
          </a:p>
        </p:txBody>
      </p:sp>
      <p:sp>
        <p:nvSpPr>
          <p:cNvPr id="102" name="Rectangle 70"/>
          <p:cNvSpPr>
            <a:spLocks noChangeArrowheads="1"/>
          </p:cNvSpPr>
          <p:nvPr/>
        </p:nvSpPr>
        <p:spPr bwMode="auto">
          <a:xfrm>
            <a:off x="1963940" y="2751296"/>
            <a:ext cx="571670" cy="273209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FFFFFF"/>
                </a:solidFill>
              </a:rPr>
              <a:t>STEG</a:t>
            </a:r>
          </a:p>
        </p:txBody>
      </p:sp>
      <p:cxnSp>
        <p:nvCxnSpPr>
          <p:cNvPr id="114" name="Gerade Verbindung mit Pfeil 113"/>
          <p:cNvCxnSpPr>
            <a:stCxn id="111" idx="2"/>
            <a:endCxn id="113" idx="0"/>
          </p:cNvCxnSpPr>
          <p:nvPr/>
        </p:nvCxnSpPr>
        <p:spPr>
          <a:xfrm flipH="1">
            <a:off x="4548037" y="2623185"/>
            <a:ext cx="34690" cy="398485"/>
          </a:xfrm>
          <a:prstGeom prst="straightConnector1">
            <a:avLst/>
          </a:prstGeom>
          <a:ln w="38100" cmpd="dbl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Gerade Verbindung mit Pfeil 126"/>
          <p:cNvCxnSpPr>
            <a:stCxn id="100" idx="2"/>
            <a:endCxn id="111" idx="0"/>
          </p:cNvCxnSpPr>
          <p:nvPr/>
        </p:nvCxnSpPr>
        <p:spPr>
          <a:xfrm flipH="1">
            <a:off x="4582727" y="1903770"/>
            <a:ext cx="258796" cy="432366"/>
          </a:xfrm>
          <a:prstGeom prst="straightConnector1">
            <a:avLst/>
          </a:prstGeom>
          <a:ln w="38100" cmpd="dbl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Gerade Verbindung mit Pfeil 127"/>
          <p:cNvCxnSpPr>
            <a:stCxn id="111" idx="3"/>
            <a:endCxn id="112" idx="1"/>
          </p:cNvCxnSpPr>
          <p:nvPr/>
        </p:nvCxnSpPr>
        <p:spPr>
          <a:xfrm flipV="1">
            <a:off x="4935946" y="1856420"/>
            <a:ext cx="281770" cy="623241"/>
          </a:xfrm>
          <a:prstGeom prst="straightConnector1">
            <a:avLst/>
          </a:prstGeom>
          <a:ln w="38100" cmpd="dbl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Gerade Verbindung mit Pfeil 128"/>
          <p:cNvCxnSpPr>
            <a:stCxn id="102" idx="2"/>
            <a:endCxn id="103" idx="0"/>
          </p:cNvCxnSpPr>
          <p:nvPr/>
        </p:nvCxnSpPr>
        <p:spPr>
          <a:xfrm>
            <a:off x="2249775" y="3024505"/>
            <a:ext cx="506963" cy="169870"/>
          </a:xfrm>
          <a:prstGeom prst="straightConnector1">
            <a:avLst/>
          </a:prstGeom>
          <a:ln w="38100" cmpd="dbl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Gerade Verbindung mit Pfeil 129"/>
          <p:cNvCxnSpPr>
            <a:stCxn id="101" idx="3"/>
            <a:endCxn id="107" idx="0"/>
          </p:cNvCxnSpPr>
          <p:nvPr/>
        </p:nvCxnSpPr>
        <p:spPr>
          <a:xfrm>
            <a:off x="3664174" y="2544024"/>
            <a:ext cx="310911" cy="886958"/>
          </a:xfrm>
          <a:prstGeom prst="straightConnector1">
            <a:avLst/>
          </a:prstGeom>
          <a:ln w="38100" cmpd="dbl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Rectangle 52"/>
          <p:cNvSpPr>
            <a:spLocks noChangeArrowheads="1"/>
          </p:cNvSpPr>
          <p:nvPr/>
        </p:nvSpPr>
        <p:spPr bwMode="auto">
          <a:xfrm>
            <a:off x="3604000" y="1375957"/>
            <a:ext cx="590864" cy="222433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FFFFFF"/>
                </a:solidFill>
              </a:rPr>
              <a:t>MI</a:t>
            </a:r>
            <a:endParaRPr lang="fr-FR" sz="900" b="0" kern="0" dirty="0" smtClean="0">
              <a:solidFill>
                <a:srgbClr val="000000"/>
              </a:solidFill>
            </a:endParaRPr>
          </a:p>
        </p:txBody>
      </p:sp>
      <p:sp>
        <p:nvSpPr>
          <p:cNvPr id="140" name="Rectangle 52"/>
          <p:cNvSpPr>
            <a:spLocks noChangeArrowheads="1"/>
          </p:cNvSpPr>
          <p:nvPr/>
        </p:nvSpPr>
        <p:spPr bwMode="auto">
          <a:xfrm>
            <a:off x="4549934" y="1222740"/>
            <a:ext cx="590864" cy="222433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FFFFFF"/>
                </a:solidFill>
              </a:rPr>
              <a:t>MEHAT</a:t>
            </a:r>
            <a:endParaRPr lang="fr-FR" sz="900" b="0" kern="0" dirty="0" smtClean="0">
              <a:solidFill>
                <a:srgbClr val="000000"/>
              </a:solidFill>
            </a:endParaRPr>
          </a:p>
        </p:txBody>
      </p:sp>
      <p:cxnSp>
        <p:nvCxnSpPr>
          <p:cNvPr id="146" name="Gerade Verbindung mit Pfeil 145"/>
          <p:cNvCxnSpPr>
            <a:stCxn id="101" idx="1"/>
            <a:endCxn id="102" idx="3"/>
          </p:cNvCxnSpPr>
          <p:nvPr/>
        </p:nvCxnSpPr>
        <p:spPr>
          <a:xfrm flipH="1">
            <a:off x="2535610" y="2544024"/>
            <a:ext cx="537700" cy="343877"/>
          </a:xfrm>
          <a:prstGeom prst="straightConnector1">
            <a:avLst/>
          </a:prstGeom>
          <a:ln w="38100" cmpd="dbl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5" name="Rectangle 52"/>
          <p:cNvSpPr>
            <a:spLocks noChangeArrowheads="1"/>
          </p:cNvSpPr>
          <p:nvPr/>
        </p:nvSpPr>
        <p:spPr bwMode="auto">
          <a:xfrm>
            <a:off x="2758881" y="2052372"/>
            <a:ext cx="590864" cy="222433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FFFFFF"/>
                </a:solidFill>
              </a:rPr>
              <a:t>TBC</a:t>
            </a:r>
            <a:endParaRPr lang="fr-FR" sz="900" b="0" kern="0" dirty="0" smtClean="0">
              <a:solidFill>
                <a:srgbClr val="000000"/>
              </a:solidFill>
            </a:endParaRPr>
          </a:p>
        </p:txBody>
      </p:sp>
      <p:cxnSp>
        <p:nvCxnSpPr>
          <p:cNvPr id="160" name="Gerade Verbindung mit Pfeil 159"/>
          <p:cNvCxnSpPr>
            <a:stCxn id="155" idx="2"/>
          </p:cNvCxnSpPr>
          <p:nvPr/>
        </p:nvCxnSpPr>
        <p:spPr>
          <a:xfrm>
            <a:off x="3054313" y="2274805"/>
            <a:ext cx="295432" cy="158002"/>
          </a:xfrm>
          <a:prstGeom prst="straightConnector1">
            <a:avLst/>
          </a:prstGeom>
          <a:ln w="38100" cmpd="dbl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" name="Rechteck 162"/>
          <p:cNvSpPr/>
          <p:nvPr/>
        </p:nvSpPr>
        <p:spPr>
          <a:xfrm>
            <a:off x="7154150" y="5408769"/>
            <a:ext cx="1976723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100" dirty="0"/>
              <a:t>Lignes doubles = coopérations fixées par contrat ou institutionnalisées</a:t>
            </a:r>
          </a:p>
          <a:p>
            <a:r>
              <a:rPr lang="fr-FR" sz="1100" dirty="0"/>
              <a:t>Lignes continues = relations étroites</a:t>
            </a:r>
          </a:p>
          <a:p>
            <a:r>
              <a:rPr lang="fr-FR" sz="1100" dirty="0"/>
              <a:t>Lignes rouges = relations tensions dans les relations</a:t>
            </a:r>
          </a:p>
          <a:p>
            <a:r>
              <a:rPr lang="fr-FR" sz="1100" dirty="0"/>
              <a:t>(V) = Acteur ayant droit de veto</a:t>
            </a:r>
          </a:p>
        </p:txBody>
      </p:sp>
      <p:sp>
        <p:nvSpPr>
          <p:cNvPr id="165" name="Rectangle 52"/>
          <p:cNvSpPr>
            <a:spLocks noChangeArrowheads="1"/>
          </p:cNvSpPr>
          <p:nvPr/>
        </p:nvSpPr>
        <p:spPr bwMode="auto">
          <a:xfrm>
            <a:off x="3447590" y="2044390"/>
            <a:ext cx="590864" cy="222433"/>
          </a:xfrm>
          <a:prstGeom prst="rect">
            <a:avLst/>
          </a:prstGeom>
          <a:solidFill>
            <a:srgbClr val="92D05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FFFFFF"/>
                </a:solidFill>
              </a:rPr>
              <a:t>CTMCCV</a:t>
            </a:r>
            <a:endParaRPr lang="fr-FR" sz="900" b="0" kern="0" dirty="0" smtClean="0">
              <a:solidFill>
                <a:srgbClr val="000000"/>
              </a:solidFill>
            </a:endParaRPr>
          </a:p>
        </p:txBody>
      </p:sp>
      <p:sp>
        <p:nvSpPr>
          <p:cNvPr id="167" name="Rectangle 77"/>
          <p:cNvSpPr>
            <a:spLocks noChangeArrowheads="1"/>
          </p:cNvSpPr>
          <p:nvPr/>
        </p:nvSpPr>
        <p:spPr bwMode="auto">
          <a:xfrm>
            <a:off x="43203" y="1543551"/>
            <a:ext cx="806043" cy="344789"/>
          </a:xfrm>
          <a:prstGeom prst="rect">
            <a:avLst/>
          </a:prstGeom>
          <a:gradFill flip="none" rotWithShape="1">
            <a:gsLst>
              <a:gs pos="100000">
                <a:schemeClr val="accent2"/>
              </a:gs>
              <a:gs pos="0">
                <a:schemeClr val="tx2"/>
              </a:gs>
              <a:gs pos="52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l="100000" t="100000"/>
            </a:path>
            <a:tileRect r="-100000" b="-100000"/>
          </a:gra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000000"/>
                </a:solidFill>
              </a:rPr>
              <a:t>Semi-Privé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900" kern="0" dirty="0" smtClean="0">
                <a:solidFill>
                  <a:srgbClr val="000000"/>
                </a:solidFill>
              </a:rPr>
              <a:t>/ PPP</a:t>
            </a:r>
            <a:endParaRPr lang="fr-FR" sz="900" b="0" kern="0" dirty="0" smtClean="0">
              <a:solidFill>
                <a:srgbClr val="000000"/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900" b="0" kern="0" dirty="0" smtClean="0">
              <a:solidFill>
                <a:srgbClr val="000000"/>
              </a:solidFill>
            </a:endParaRPr>
          </a:p>
        </p:txBody>
      </p:sp>
      <p:sp>
        <p:nvSpPr>
          <p:cNvPr id="169" name="Rectangle 77"/>
          <p:cNvSpPr>
            <a:spLocks noChangeArrowheads="1"/>
          </p:cNvSpPr>
          <p:nvPr/>
        </p:nvSpPr>
        <p:spPr bwMode="auto">
          <a:xfrm>
            <a:off x="5757158" y="4096372"/>
            <a:ext cx="806043" cy="344789"/>
          </a:xfrm>
          <a:prstGeom prst="rect">
            <a:avLst/>
          </a:prstGeom>
          <a:solidFill>
            <a:srgbClr val="CE4C0A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000000"/>
                </a:solidFill>
              </a:rPr>
              <a:t>Chômeurs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900" kern="0" dirty="0" err="1">
                <a:solidFill>
                  <a:srgbClr val="000000"/>
                </a:solidFill>
              </a:rPr>
              <a:t>d</a:t>
            </a:r>
            <a:r>
              <a:rPr lang="de-DE" sz="900" kern="0" dirty="0" err="1" smtClean="0">
                <a:solidFill>
                  <a:srgbClr val="000000"/>
                </a:solidFill>
              </a:rPr>
              <a:t>iplômés</a:t>
            </a:r>
            <a:endParaRPr lang="de-DE" sz="900" kern="0" dirty="0" smtClean="0">
              <a:solidFill>
                <a:srgbClr val="000000"/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900" b="0" kern="0" dirty="0" smtClean="0">
              <a:solidFill>
                <a:srgbClr val="000000"/>
              </a:solidFill>
            </a:endParaRPr>
          </a:p>
        </p:txBody>
      </p:sp>
      <p:sp>
        <p:nvSpPr>
          <p:cNvPr id="170" name="Rectangle 77"/>
          <p:cNvSpPr>
            <a:spLocks noChangeArrowheads="1"/>
          </p:cNvSpPr>
          <p:nvPr/>
        </p:nvSpPr>
        <p:spPr bwMode="auto">
          <a:xfrm>
            <a:off x="5394902" y="4422837"/>
            <a:ext cx="806043" cy="344789"/>
          </a:xfrm>
          <a:prstGeom prst="rect">
            <a:avLst/>
          </a:prstGeom>
          <a:solidFill>
            <a:srgbClr val="CE4C0A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900" b="0" kern="0" dirty="0" smtClean="0">
                <a:solidFill>
                  <a:srgbClr val="000000"/>
                </a:solidFill>
              </a:rPr>
              <a:t>Employés </a:t>
            </a:r>
            <a:endParaRPr lang="de-DE" sz="900" kern="0" dirty="0" smtClean="0">
              <a:solidFill>
                <a:srgbClr val="000000"/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900" b="0" kern="0" dirty="0" smtClean="0">
              <a:solidFill>
                <a:srgbClr val="000000"/>
              </a:solidFill>
            </a:endParaRPr>
          </a:p>
        </p:txBody>
      </p:sp>
      <p:sp>
        <p:nvSpPr>
          <p:cNvPr id="171" name="Rectangle 69"/>
          <p:cNvSpPr>
            <a:spLocks noChangeArrowheads="1"/>
          </p:cNvSpPr>
          <p:nvPr/>
        </p:nvSpPr>
        <p:spPr bwMode="auto">
          <a:xfrm>
            <a:off x="77298" y="3174312"/>
            <a:ext cx="780176" cy="402671"/>
          </a:xfrm>
          <a:prstGeom prst="rect">
            <a:avLst/>
          </a:prstGeom>
          <a:solidFill>
            <a:schemeClr val="bg1"/>
          </a:solidFill>
          <a:ln w="2857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FR" sz="900" b="1" kern="0" dirty="0" err="1" smtClean="0">
                <a:solidFill>
                  <a:schemeClr val="tx1"/>
                </a:solidFill>
              </a:rPr>
              <a:t>CoPil</a:t>
            </a:r>
            <a:r>
              <a:rPr lang="fr-FR" sz="900" b="1" kern="0" dirty="0" smtClean="0">
                <a:solidFill>
                  <a:schemeClr val="tx1"/>
                </a:solidFill>
              </a:rPr>
              <a:t> / </a:t>
            </a:r>
            <a:r>
              <a:rPr lang="fr-FR" sz="900" b="1" kern="0" dirty="0" err="1" smtClean="0">
                <a:solidFill>
                  <a:schemeClr val="tx1"/>
                </a:solidFill>
              </a:rPr>
              <a:t>CoTe</a:t>
            </a:r>
            <a:r>
              <a:rPr lang="fr-FR" sz="900" b="1" kern="0" dirty="0" smtClean="0">
                <a:solidFill>
                  <a:schemeClr val="tx1"/>
                </a:solidFill>
              </a:rPr>
              <a:t> </a:t>
            </a:r>
            <a:endParaRPr lang="fr-FR" sz="900" b="1" kern="0" dirty="0" smtClean="0">
              <a:solidFill>
                <a:schemeClr val="tx1"/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de-DE" sz="900" b="1" kern="0" dirty="0" smtClean="0"/>
              <a:t>3E</a:t>
            </a:r>
            <a:endParaRPr lang="fr-FR" sz="900" b="1" kern="0" dirty="0">
              <a:solidFill>
                <a:schemeClr val="tx1"/>
              </a:solidFill>
            </a:endParaRPr>
          </a:p>
        </p:txBody>
      </p:sp>
      <p:sp>
        <p:nvSpPr>
          <p:cNvPr id="172" name="Rectangle 69"/>
          <p:cNvSpPr>
            <a:spLocks noChangeArrowheads="1"/>
          </p:cNvSpPr>
          <p:nvPr/>
        </p:nvSpPr>
        <p:spPr bwMode="auto">
          <a:xfrm>
            <a:off x="47912" y="4257413"/>
            <a:ext cx="780176" cy="402671"/>
          </a:xfrm>
          <a:prstGeom prst="rect">
            <a:avLst/>
          </a:prstGeom>
          <a:solidFill>
            <a:schemeClr val="bg1"/>
          </a:solidFill>
          <a:ln w="28575" algn="ctr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de-DE" sz="900" b="1" kern="0" dirty="0" err="1" smtClean="0">
                <a:solidFill>
                  <a:schemeClr val="tx1"/>
                </a:solidFill>
              </a:rPr>
              <a:t>Acteurs</a:t>
            </a:r>
            <a:r>
              <a:rPr lang="de-DE" sz="900" b="1" kern="0" dirty="0" smtClean="0">
                <a:solidFill>
                  <a:schemeClr val="tx1"/>
                </a:solidFill>
              </a:rPr>
              <a:t>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de-DE" sz="900" b="1" kern="0" dirty="0" err="1" smtClean="0"/>
              <a:t>Certification</a:t>
            </a:r>
            <a:endParaRPr lang="fr-FR" sz="900" b="1" kern="0" dirty="0">
              <a:solidFill>
                <a:schemeClr val="tx1"/>
              </a:solidFill>
            </a:endParaRPr>
          </a:p>
        </p:txBody>
      </p:sp>
      <p:sp>
        <p:nvSpPr>
          <p:cNvPr id="61" name="Rectangle 52"/>
          <p:cNvSpPr>
            <a:spLocks noChangeArrowheads="1"/>
          </p:cNvSpPr>
          <p:nvPr/>
        </p:nvSpPr>
        <p:spPr bwMode="auto">
          <a:xfrm>
            <a:off x="5606408" y="2047686"/>
            <a:ext cx="492078" cy="240707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err="1" smtClean="0">
                <a:solidFill>
                  <a:srgbClr val="FFFFFF"/>
                </a:solidFill>
              </a:rPr>
              <a:t>CFPs</a:t>
            </a:r>
            <a:endParaRPr lang="fr-FR" sz="900" b="0" kern="0" dirty="0" smtClean="0">
              <a:solidFill>
                <a:srgbClr val="000000"/>
              </a:solidFill>
            </a:endParaRPr>
          </a:p>
        </p:txBody>
      </p:sp>
      <p:cxnSp>
        <p:nvCxnSpPr>
          <p:cNvPr id="63" name="Gerade Verbindung mit Pfeil 62"/>
          <p:cNvCxnSpPr>
            <a:stCxn id="112" idx="2"/>
            <a:endCxn id="61" idx="0"/>
          </p:cNvCxnSpPr>
          <p:nvPr/>
        </p:nvCxnSpPr>
        <p:spPr>
          <a:xfrm>
            <a:off x="5458692" y="1980451"/>
            <a:ext cx="393755" cy="67235"/>
          </a:xfrm>
          <a:prstGeom prst="straightConnector1">
            <a:avLst/>
          </a:prstGeom>
          <a:ln w="38100" cmpd="dbl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Rectangle 52"/>
          <p:cNvSpPr>
            <a:spLocks noChangeArrowheads="1"/>
          </p:cNvSpPr>
          <p:nvPr/>
        </p:nvSpPr>
        <p:spPr bwMode="auto">
          <a:xfrm>
            <a:off x="6400010" y="2474635"/>
            <a:ext cx="590864" cy="222433"/>
          </a:xfrm>
          <a:prstGeom prst="rect">
            <a:avLst/>
          </a:prstGeom>
          <a:solidFill>
            <a:srgbClr val="4B859F"/>
          </a:solidFill>
          <a:ln w="28575" algn="ctr">
            <a:solidFill>
              <a:srgbClr val="000000"/>
            </a:solidFill>
            <a:prstDash val="dash"/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FFFFFF"/>
                </a:solidFill>
              </a:rPr>
              <a:t>TUNAC</a:t>
            </a:r>
            <a:endParaRPr lang="fr-FR" sz="900" b="0" kern="0" dirty="0" smtClean="0">
              <a:solidFill>
                <a:srgbClr val="000000"/>
              </a:solidFill>
            </a:endParaRPr>
          </a:p>
        </p:txBody>
      </p:sp>
      <p:cxnSp>
        <p:nvCxnSpPr>
          <p:cNvPr id="77" name="Gerade Verbindung mit Pfeil 76"/>
          <p:cNvCxnSpPr>
            <a:stCxn id="75" idx="2"/>
            <a:endCxn id="76" idx="0"/>
          </p:cNvCxnSpPr>
          <p:nvPr/>
        </p:nvCxnSpPr>
        <p:spPr>
          <a:xfrm flipH="1">
            <a:off x="6129538" y="2697068"/>
            <a:ext cx="565904" cy="54475"/>
          </a:xfrm>
          <a:prstGeom prst="straightConnector1">
            <a:avLst/>
          </a:prstGeom>
          <a:ln w="38100" cmpd="dbl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Rectangle 77"/>
          <p:cNvSpPr>
            <a:spLocks noChangeArrowheads="1"/>
          </p:cNvSpPr>
          <p:nvPr/>
        </p:nvSpPr>
        <p:spPr bwMode="auto">
          <a:xfrm>
            <a:off x="5988740" y="3430983"/>
            <a:ext cx="665620" cy="292094"/>
          </a:xfrm>
          <a:prstGeom prst="rect">
            <a:avLst/>
          </a:prstGeom>
          <a:solidFill>
            <a:srgbClr val="CE4C0A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900" b="0" kern="0" dirty="0" smtClean="0">
                <a:solidFill>
                  <a:srgbClr val="000000"/>
                </a:solidFill>
              </a:rPr>
              <a:t>CF </a:t>
            </a:r>
            <a:r>
              <a:rPr lang="de-DE" sz="900" b="0" kern="0" dirty="0" err="1" smtClean="0">
                <a:solidFill>
                  <a:srgbClr val="000000"/>
                </a:solidFill>
              </a:rPr>
              <a:t>privés</a:t>
            </a:r>
            <a:endParaRPr lang="de-DE" sz="900" kern="0" dirty="0" smtClean="0">
              <a:solidFill>
                <a:srgbClr val="000000"/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900" b="0" kern="0" dirty="0" smtClean="0">
              <a:solidFill>
                <a:srgbClr val="000000"/>
              </a:solidFill>
            </a:endParaRPr>
          </a:p>
        </p:txBody>
      </p:sp>
      <p:sp>
        <p:nvSpPr>
          <p:cNvPr id="76" name="Rectangle 77"/>
          <p:cNvSpPr>
            <a:spLocks noChangeArrowheads="1"/>
          </p:cNvSpPr>
          <p:nvPr/>
        </p:nvSpPr>
        <p:spPr bwMode="auto">
          <a:xfrm>
            <a:off x="5726516" y="2751543"/>
            <a:ext cx="806043" cy="344789"/>
          </a:xfrm>
          <a:prstGeom prst="rect">
            <a:avLst/>
          </a:prstGeom>
          <a:solidFill>
            <a:srgbClr val="CE4C0A"/>
          </a:solidFill>
          <a:ln w="9525" algn="ctr">
            <a:solidFill>
              <a:srgbClr val="000000"/>
            </a:solidFill>
            <a:prstDash val="dash"/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r>
              <a:rPr lang="de-DE" sz="900" kern="0" dirty="0" smtClean="0">
                <a:solidFill>
                  <a:srgbClr val="000000"/>
                </a:solidFill>
              </a:rPr>
              <a:t>INNORPI</a:t>
            </a:r>
            <a:endParaRPr lang="de-DE" sz="900" kern="0" dirty="0" smtClean="0">
              <a:solidFill>
                <a:srgbClr val="000000"/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900" b="0" kern="0" dirty="0" smtClean="0">
              <a:solidFill>
                <a:srgbClr val="000000"/>
              </a:solidFill>
            </a:endParaRPr>
          </a:p>
        </p:txBody>
      </p:sp>
      <p:cxnSp>
        <p:nvCxnSpPr>
          <p:cNvPr id="92" name="Gerade Verbindung mit Pfeil 91"/>
          <p:cNvCxnSpPr>
            <a:stCxn id="165" idx="0"/>
            <a:endCxn id="139" idx="2"/>
          </p:cNvCxnSpPr>
          <p:nvPr/>
        </p:nvCxnSpPr>
        <p:spPr>
          <a:xfrm flipV="1">
            <a:off x="3743022" y="1598390"/>
            <a:ext cx="156410" cy="446000"/>
          </a:xfrm>
          <a:prstGeom prst="straightConnector1">
            <a:avLst/>
          </a:prstGeom>
          <a:ln w="38100" cmpd="dbl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Rectangle 52"/>
          <p:cNvSpPr>
            <a:spLocks noChangeArrowheads="1"/>
          </p:cNvSpPr>
          <p:nvPr/>
        </p:nvSpPr>
        <p:spPr bwMode="auto">
          <a:xfrm>
            <a:off x="2743241" y="1598390"/>
            <a:ext cx="590864" cy="222433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FFFFFF"/>
                </a:solidFill>
              </a:rPr>
              <a:t>MESRS</a:t>
            </a:r>
            <a:endParaRPr lang="fr-FR" sz="900" b="0" kern="0" dirty="0" smtClean="0">
              <a:solidFill>
                <a:srgbClr val="000000"/>
              </a:solidFill>
            </a:endParaRPr>
          </a:p>
        </p:txBody>
      </p:sp>
      <p:cxnSp>
        <p:nvCxnSpPr>
          <p:cNvPr id="104" name="Gerade Verbindung mit Pfeil 103"/>
          <p:cNvCxnSpPr>
            <a:stCxn id="96" idx="1"/>
            <a:endCxn id="110" idx="3"/>
          </p:cNvCxnSpPr>
          <p:nvPr/>
        </p:nvCxnSpPr>
        <p:spPr>
          <a:xfrm flipH="1">
            <a:off x="2661748" y="1709607"/>
            <a:ext cx="81493" cy="467584"/>
          </a:xfrm>
          <a:prstGeom prst="straightConnector1">
            <a:avLst/>
          </a:prstGeom>
          <a:ln w="38100" cmpd="dbl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Rectangle 51"/>
          <p:cNvSpPr>
            <a:spLocks noChangeArrowheads="1"/>
          </p:cNvSpPr>
          <p:nvPr/>
        </p:nvSpPr>
        <p:spPr bwMode="auto">
          <a:xfrm>
            <a:off x="6248029" y="2032211"/>
            <a:ext cx="460583" cy="259010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FFFFFF"/>
                </a:solidFill>
              </a:rPr>
              <a:t>CITET</a:t>
            </a:r>
            <a:endParaRPr lang="fr-FR" sz="900" b="0" kern="0" dirty="0" smtClean="0">
              <a:solidFill>
                <a:srgbClr val="000000"/>
              </a:solidFill>
            </a:endParaRPr>
          </a:p>
        </p:txBody>
      </p:sp>
      <p:sp>
        <p:nvSpPr>
          <p:cNvPr id="106" name="Rectangle 52"/>
          <p:cNvSpPr>
            <a:spLocks noChangeArrowheads="1"/>
          </p:cNvSpPr>
          <p:nvPr/>
        </p:nvSpPr>
        <p:spPr bwMode="auto">
          <a:xfrm>
            <a:off x="5864748" y="1554214"/>
            <a:ext cx="590864" cy="222433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FFFFFF"/>
                </a:solidFill>
              </a:rPr>
              <a:t>MED</a:t>
            </a:r>
            <a:endParaRPr lang="fr-FR" sz="900" b="0" kern="0" dirty="0" smtClean="0">
              <a:solidFill>
                <a:srgbClr val="000000"/>
              </a:solidFill>
            </a:endParaRPr>
          </a:p>
        </p:txBody>
      </p:sp>
      <p:cxnSp>
        <p:nvCxnSpPr>
          <p:cNvPr id="108" name="Gerade Verbindung mit Pfeil 107"/>
          <p:cNvCxnSpPr>
            <a:stCxn id="106" idx="2"/>
            <a:endCxn id="105" idx="0"/>
          </p:cNvCxnSpPr>
          <p:nvPr/>
        </p:nvCxnSpPr>
        <p:spPr>
          <a:xfrm>
            <a:off x="6160180" y="1776647"/>
            <a:ext cx="318141" cy="255564"/>
          </a:xfrm>
          <a:prstGeom prst="straightConnector1">
            <a:avLst/>
          </a:prstGeom>
          <a:ln w="38100" cmpd="dbl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Rectangle 77"/>
          <p:cNvSpPr>
            <a:spLocks noChangeArrowheads="1"/>
          </p:cNvSpPr>
          <p:nvPr/>
        </p:nvSpPr>
        <p:spPr bwMode="auto">
          <a:xfrm>
            <a:off x="2431457" y="5442857"/>
            <a:ext cx="806043" cy="344789"/>
          </a:xfrm>
          <a:prstGeom prst="rect">
            <a:avLst/>
          </a:prstGeom>
          <a:gradFill flip="none" rotWithShape="1">
            <a:gsLst>
              <a:gs pos="100000">
                <a:schemeClr val="accent2"/>
              </a:gs>
              <a:gs pos="0">
                <a:schemeClr val="tx2"/>
              </a:gs>
              <a:gs pos="52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l="100000" t="100000"/>
            </a:path>
            <a:tileRect r="-100000" b="-100000"/>
          </a:gra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900" b="0" kern="0" dirty="0" smtClean="0">
                <a:solidFill>
                  <a:srgbClr val="000000"/>
                </a:solidFill>
              </a:rPr>
              <a:t>CF  </a:t>
            </a:r>
            <a:r>
              <a:rPr lang="de-DE" sz="900" b="0" kern="0" dirty="0" err="1" smtClean="0">
                <a:solidFill>
                  <a:srgbClr val="000000"/>
                </a:solidFill>
              </a:rPr>
              <a:t>privé</a:t>
            </a:r>
            <a:endParaRPr lang="de-DE" sz="900" b="0" kern="0" dirty="0" smtClean="0">
              <a:solidFill>
                <a:srgbClr val="000000"/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900" kern="0" dirty="0" smtClean="0">
                <a:solidFill>
                  <a:srgbClr val="000000"/>
                </a:solidFill>
              </a:rPr>
              <a:t>BSI</a:t>
            </a:r>
            <a:endParaRPr lang="fr-FR" sz="900" b="0" kern="0" dirty="0" smtClean="0">
              <a:solidFill>
                <a:srgbClr val="000000"/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900" b="0" kern="0" dirty="0" smtClean="0">
              <a:solidFill>
                <a:srgbClr val="000000"/>
              </a:solidFill>
            </a:endParaRPr>
          </a:p>
        </p:txBody>
      </p:sp>
      <p:cxnSp>
        <p:nvCxnSpPr>
          <p:cNvPr id="118" name="Gerade Verbindung mit Pfeil 117"/>
          <p:cNvCxnSpPr>
            <a:stCxn id="122" idx="3"/>
            <a:endCxn id="98" idx="1"/>
          </p:cNvCxnSpPr>
          <p:nvPr/>
        </p:nvCxnSpPr>
        <p:spPr>
          <a:xfrm>
            <a:off x="3074681" y="3954895"/>
            <a:ext cx="259884" cy="73746"/>
          </a:xfrm>
          <a:prstGeom prst="straightConnector1">
            <a:avLst/>
          </a:prstGeom>
          <a:ln w="38100" cmpd="dbl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Rectangle 77"/>
          <p:cNvSpPr>
            <a:spLocks noChangeArrowheads="1"/>
          </p:cNvSpPr>
          <p:nvPr/>
        </p:nvSpPr>
        <p:spPr bwMode="auto">
          <a:xfrm>
            <a:off x="3544940" y="5119181"/>
            <a:ext cx="806043" cy="344789"/>
          </a:xfrm>
          <a:prstGeom prst="rect">
            <a:avLst/>
          </a:prstGeom>
          <a:solidFill>
            <a:srgbClr val="CE4C0A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900" b="0" kern="0" dirty="0" smtClean="0">
                <a:solidFill>
                  <a:srgbClr val="000000"/>
                </a:solidFill>
              </a:rPr>
              <a:t>Enterprises</a:t>
            </a:r>
            <a:endParaRPr lang="de-DE" sz="900" kern="0" dirty="0" smtClean="0">
              <a:solidFill>
                <a:srgbClr val="000000"/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900" b="0" kern="0" dirty="0" smtClean="0">
              <a:solidFill>
                <a:srgbClr val="000000"/>
              </a:solidFill>
            </a:endParaRPr>
          </a:p>
        </p:txBody>
      </p:sp>
      <p:cxnSp>
        <p:nvCxnSpPr>
          <p:cNvPr id="123" name="Gerade Verbindung mit Pfeil 122"/>
          <p:cNvCxnSpPr>
            <a:stCxn id="80" idx="2"/>
            <a:endCxn id="121" idx="0"/>
          </p:cNvCxnSpPr>
          <p:nvPr/>
        </p:nvCxnSpPr>
        <p:spPr>
          <a:xfrm flipH="1">
            <a:off x="3947962" y="4986957"/>
            <a:ext cx="119234" cy="132224"/>
          </a:xfrm>
          <a:prstGeom prst="straightConnector1">
            <a:avLst/>
          </a:prstGeom>
          <a:ln w="38100" cmpd="dbl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Rectangle 77"/>
          <p:cNvSpPr>
            <a:spLocks noChangeArrowheads="1"/>
          </p:cNvSpPr>
          <p:nvPr/>
        </p:nvSpPr>
        <p:spPr bwMode="auto">
          <a:xfrm>
            <a:off x="4747104" y="5110465"/>
            <a:ext cx="1223376" cy="344789"/>
          </a:xfrm>
          <a:prstGeom prst="rect">
            <a:avLst/>
          </a:prstGeom>
          <a:solidFill>
            <a:srgbClr val="CE4C0A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900" b="0" kern="0" dirty="0" smtClean="0">
                <a:solidFill>
                  <a:srgbClr val="000000"/>
                </a:solidFill>
              </a:rPr>
              <a:t>Auditeurs EE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900" kern="0" dirty="0" smtClean="0">
                <a:solidFill>
                  <a:srgbClr val="000000"/>
                </a:solidFill>
              </a:rPr>
              <a:t>(</a:t>
            </a:r>
            <a:r>
              <a:rPr lang="de-DE" sz="900" kern="0" dirty="0" err="1" smtClean="0">
                <a:solidFill>
                  <a:srgbClr val="000000"/>
                </a:solidFill>
              </a:rPr>
              <a:t>Agrément</a:t>
            </a:r>
            <a:r>
              <a:rPr lang="de-DE" sz="900" kern="0" dirty="0" smtClean="0">
                <a:solidFill>
                  <a:srgbClr val="000000"/>
                </a:solidFill>
              </a:rPr>
              <a:t> ANME)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900" b="0" kern="0" dirty="0" smtClean="0">
              <a:solidFill>
                <a:srgbClr val="000000"/>
              </a:solidFill>
            </a:endParaRPr>
          </a:p>
        </p:txBody>
      </p:sp>
      <p:sp>
        <p:nvSpPr>
          <p:cNvPr id="89" name="Rectangle 69"/>
          <p:cNvSpPr>
            <a:spLocks noChangeArrowheads="1"/>
          </p:cNvSpPr>
          <p:nvPr/>
        </p:nvSpPr>
        <p:spPr bwMode="auto">
          <a:xfrm>
            <a:off x="1680740" y="4202827"/>
            <a:ext cx="854870" cy="5648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9525" algn="ctr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de-DE" sz="900" kern="0" dirty="0" smtClean="0"/>
              <a:t>RCH-DMS (Cluster Energie GIZ </a:t>
            </a:r>
            <a:r>
              <a:rPr lang="de-DE" sz="900" kern="0" dirty="0" err="1" smtClean="0"/>
              <a:t>Tunisie</a:t>
            </a:r>
            <a:r>
              <a:rPr lang="de-DE" sz="900" kern="0" dirty="0" smtClean="0"/>
              <a:t>)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fr-FR" sz="900" b="0" kern="0" dirty="0">
              <a:solidFill>
                <a:schemeClr val="tx1"/>
              </a:solidFill>
            </a:endParaRPr>
          </a:p>
        </p:txBody>
      </p:sp>
      <p:sp>
        <p:nvSpPr>
          <p:cNvPr id="90" name="Rectangle 70"/>
          <p:cNvSpPr>
            <a:spLocks noChangeArrowheads="1"/>
          </p:cNvSpPr>
          <p:nvPr/>
        </p:nvSpPr>
        <p:spPr bwMode="auto">
          <a:xfrm>
            <a:off x="4922196" y="4025058"/>
            <a:ext cx="869146" cy="422703"/>
          </a:xfrm>
          <a:prstGeom prst="rect">
            <a:avLst/>
          </a:prstGeom>
          <a:solidFill>
            <a:srgbClr val="92D05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FFFFFF"/>
                </a:solidFill>
              </a:rPr>
              <a:t>Ingénieurs / </a:t>
            </a:r>
            <a:r>
              <a:rPr lang="fr-FR" sz="900" b="0" kern="0" dirty="0" err="1" smtClean="0">
                <a:solidFill>
                  <a:srgbClr val="FFFFFF"/>
                </a:solidFill>
              </a:rPr>
              <a:t>Architects</a:t>
            </a:r>
            <a:endParaRPr lang="fr-FR" sz="900" b="0" kern="0" dirty="0" smtClean="0">
              <a:solidFill>
                <a:srgbClr val="FFFFFF"/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900" b="0" kern="0" dirty="0" smtClean="0">
              <a:solidFill>
                <a:srgbClr val="FFFFFF"/>
              </a:solidFill>
            </a:endParaRPr>
          </a:p>
        </p:txBody>
      </p:sp>
      <p:sp>
        <p:nvSpPr>
          <p:cNvPr id="131" name="Rectangle 52"/>
          <p:cNvSpPr>
            <a:spLocks noChangeArrowheads="1"/>
          </p:cNvSpPr>
          <p:nvPr/>
        </p:nvSpPr>
        <p:spPr bwMode="auto">
          <a:xfrm>
            <a:off x="4586582" y="4373473"/>
            <a:ext cx="419995" cy="286611"/>
          </a:xfrm>
          <a:prstGeom prst="rect">
            <a:avLst/>
          </a:prstGeom>
          <a:solidFill>
            <a:srgbClr val="4B859F"/>
          </a:solidFill>
          <a:ln w="2857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900" kern="0" dirty="0" smtClean="0">
                <a:solidFill>
                  <a:srgbClr val="FFFFFF"/>
                </a:solidFill>
              </a:rPr>
              <a:t>OAT</a:t>
            </a:r>
            <a:endParaRPr lang="fr-FR" sz="900" b="0" kern="0" dirty="0" smtClean="0">
              <a:solidFill>
                <a:srgbClr val="000000"/>
              </a:solidFill>
            </a:endParaRPr>
          </a:p>
        </p:txBody>
      </p:sp>
      <p:sp>
        <p:nvSpPr>
          <p:cNvPr id="136" name="Rectangle 52"/>
          <p:cNvSpPr>
            <a:spLocks noChangeArrowheads="1"/>
          </p:cNvSpPr>
          <p:nvPr/>
        </p:nvSpPr>
        <p:spPr bwMode="auto">
          <a:xfrm>
            <a:off x="5239786" y="3803046"/>
            <a:ext cx="543339" cy="252405"/>
          </a:xfrm>
          <a:prstGeom prst="rect">
            <a:avLst/>
          </a:prstGeom>
          <a:solidFill>
            <a:srgbClr val="4B859F"/>
          </a:solidFill>
          <a:ln w="2857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900" kern="0" dirty="0" smtClean="0">
                <a:solidFill>
                  <a:srgbClr val="FFFFFF"/>
                </a:solidFill>
              </a:rPr>
              <a:t>OIT</a:t>
            </a:r>
            <a:endParaRPr lang="fr-FR" sz="900" b="0" kern="0" dirty="0" smtClean="0">
              <a:solidFill>
                <a:srgbClr val="000000"/>
              </a:solidFill>
            </a:endParaRPr>
          </a:p>
        </p:txBody>
      </p:sp>
      <p:sp>
        <p:nvSpPr>
          <p:cNvPr id="137" name="Rectangle 52"/>
          <p:cNvSpPr>
            <a:spLocks noChangeArrowheads="1"/>
          </p:cNvSpPr>
          <p:nvPr/>
        </p:nvSpPr>
        <p:spPr bwMode="auto">
          <a:xfrm>
            <a:off x="4156240" y="2044391"/>
            <a:ext cx="590864" cy="222433"/>
          </a:xfrm>
          <a:prstGeom prst="rect">
            <a:avLst/>
          </a:prstGeom>
          <a:solidFill>
            <a:srgbClr val="92D050"/>
          </a:solidFill>
          <a:ln w="38100" algn="ctr">
            <a:solidFill>
              <a:srgbClr val="000000"/>
            </a:solidFill>
            <a:prstDash val="dash"/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FFFFFF"/>
                </a:solidFill>
              </a:rPr>
              <a:t>CETIME</a:t>
            </a:r>
            <a:endParaRPr lang="fr-FR" sz="900" b="0" kern="0" dirty="0" smtClean="0">
              <a:solidFill>
                <a:srgbClr val="000000"/>
              </a:solidFill>
            </a:endParaRPr>
          </a:p>
        </p:txBody>
      </p:sp>
      <p:cxnSp>
        <p:nvCxnSpPr>
          <p:cNvPr id="138" name="Gerade Verbindung mit Pfeil 137"/>
          <p:cNvCxnSpPr>
            <a:stCxn id="137" idx="0"/>
            <a:endCxn id="139" idx="2"/>
          </p:cNvCxnSpPr>
          <p:nvPr/>
        </p:nvCxnSpPr>
        <p:spPr>
          <a:xfrm flipH="1" flipV="1">
            <a:off x="3899432" y="1598390"/>
            <a:ext cx="552240" cy="446001"/>
          </a:xfrm>
          <a:prstGeom prst="straightConnector1">
            <a:avLst/>
          </a:prstGeom>
          <a:ln w="38100" cmpd="dbl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238981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80" y="-10368"/>
            <a:ext cx="8856984" cy="674136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de-DE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Secteur</a:t>
            </a:r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publiqué</a:t>
            </a:r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indent="0">
              <a:buNone/>
            </a:pPr>
            <a:endParaRPr lang="fr-FR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fr-FR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MInt</a:t>
            </a:r>
            <a:r>
              <a:rPr lang="fr-F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	Ministère </a:t>
            </a:r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de l'intérieur </a:t>
            </a:r>
          </a:p>
          <a:p>
            <a:pPr marL="0" indent="0">
              <a:buNone/>
            </a:pPr>
            <a:r>
              <a:rPr lang="fr-F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	CFAD	Centre </a:t>
            </a:r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de Formation et d'Appui à la </a:t>
            </a:r>
            <a:r>
              <a:rPr lang="fr-F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Décentralisation</a:t>
            </a:r>
          </a:p>
          <a:p>
            <a:pPr marL="0" indent="0">
              <a:buNone/>
            </a:pPr>
            <a:r>
              <a:rPr lang="fr-F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	CPSCL 	Caisse </a:t>
            </a:r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des Prêts et de Soutien des Collectivités </a:t>
            </a:r>
            <a:r>
              <a:rPr lang="fr-F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Locales</a:t>
            </a:r>
          </a:p>
          <a:p>
            <a:pPr marL="0" indent="0">
              <a:buNone/>
            </a:pPr>
            <a:endParaRPr lang="fr-FR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MEM 	Ministère de l’Energie et des Mines</a:t>
            </a:r>
          </a:p>
          <a:p>
            <a:pPr marL="0" indent="0">
              <a:buNone/>
            </a:pPr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	ANME	Agence Nationale pour la Maîtrise de l’Energie </a:t>
            </a:r>
          </a:p>
          <a:p>
            <a:endParaRPr lang="fr-FR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MFPE	Ministère de la Formation </a:t>
            </a:r>
            <a:r>
              <a:rPr lang="fr-FR" sz="1000" dirty="0" err="1">
                <a:latin typeface="Arial" panose="020B0604020202020204" pitchFamily="34" charset="0"/>
                <a:cs typeface="Arial" panose="020B0604020202020204" pitchFamily="34" charset="0"/>
              </a:rPr>
              <a:t>Professionelle</a:t>
            </a:r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 et de l’Emploi</a:t>
            </a:r>
          </a:p>
          <a:p>
            <a:pPr marL="0" indent="0">
              <a:buNone/>
            </a:pPr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fr-F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CENAFFIF</a:t>
            </a:r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	Centre National de la Formation des Formateurs et de l’Ingénierie de Formation</a:t>
            </a:r>
          </a:p>
          <a:p>
            <a:pPr marL="0" indent="0">
              <a:buNone/>
            </a:pPr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	ATFP	Agence Tunisienne de la Formation Professionnelle </a:t>
            </a:r>
            <a:endParaRPr lang="fr-FR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lvl="2" indent="0">
              <a:buNone/>
            </a:pPr>
            <a:r>
              <a:rPr lang="fr-F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	CF(P</a:t>
            </a:r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)	Centre de formation (professionnelle</a:t>
            </a:r>
            <a:r>
              <a:rPr lang="fr-F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) de l’ATFP</a:t>
            </a:r>
          </a:p>
          <a:p>
            <a:pPr marL="0" indent="0">
              <a:buNone/>
            </a:pPr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CF privé	Centre de formation (professionnelle) privé		</a:t>
            </a:r>
          </a:p>
          <a:p>
            <a:pPr marL="0" indent="0">
              <a:buNone/>
            </a:pPr>
            <a:endParaRPr lang="fr-FR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STEG	Société Tunisienne de l’Electricité et du Gaz (avec représentants locales</a:t>
            </a:r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fr-FR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fr-FR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MEHAT	Ministère de l’Equipement, de l’Habitat et de l’Aménagement du Territoire</a:t>
            </a:r>
          </a:p>
          <a:p>
            <a:endParaRPr lang="fr-FR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MESRS 	Ministère de l’Enseignement supérieur, de la Recherche scientifique</a:t>
            </a:r>
          </a:p>
          <a:p>
            <a:pPr marL="0" indent="0">
              <a:buNone/>
            </a:pPr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	ISET	Institut Supérieur des Etudes Technologiques</a:t>
            </a:r>
          </a:p>
          <a:p>
            <a:pPr marL="0" indent="0">
              <a:buNone/>
            </a:pPr>
            <a:endParaRPr lang="fr-FR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MED 	Ministère de l’Environnement et du développement durable </a:t>
            </a:r>
          </a:p>
          <a:p>
            <a:pPr marL="0" indent="0">
              <a:buNone/>
            </a:pPr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	CITET	Centre International des Technologies de l'Environnement de Tunis</a:t>
            </a:r>
          </a:p>
          <a:p>
            <a:pPr marL="0" indent="0">
              <a:buNone/>
            </a:pPr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FNVT	Fédération Nationale des Villes Tunisiennes</a:t>
            </a:r>
          </a:p>
          <a:p>
            <a:pPr marL="914400" lvl="2" indent="0">
              <a:buNone/>
            </a:pPr>
            <a:endParaRPr lang="fr-FR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de-DE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Secteur</a:t>
            </a:r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privé</a:t>
            </a:r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fr-FR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UTICA	Union Tunisienne de l’Industrie, du Commerce et de l’Artisanat</a:t>
            </a:r>
          </a:p>
          <a:p>
            <a:pPr marL="0" indent="0">
              <a:buNone/>
            </a:pPr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fr-F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Représentants locales</a:t>
            </a:r>
          </a:p>
          <a:p>
            <a:pPr marL="914400" lvl="2" indent="0">
              <a:buNone/>
            </a:pPr>
            <a:r>
              <a:rPr lang="fr-FR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Féderations</a:t>
            </a:r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fr-FR" sz="1000" dirty="0" err="1">
                <a:latin typeface="Arial" panose="020B0604020202020204" pitchFamily="34" charset="0"/>
                <a:cs typeface="Arial" panose="020B0604020202020204" pitchFamily="34" charset="0"/>
              </a:rPr>
              <a:t>Batîment</a:t>
            </a:r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, FEDELC, Secteurs Industriels </a:t>
            </a:r>
            <a:endParaRPr lang="fr-FR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lvl="2" indent="0">
              <a:buNone/>
            </a:pPr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		Chambres Syndicales: CSNER, CSPV, </a:t>
            </a:r>
            <a:r>
              <a:rPr lang="fr-F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etc.</a:t>
            </a:r>
          </a:p>
          <a:p>
            <a:pPr marL="0" indent="0">
              <a:buNone/>
            </a:pPr>
            <a:endParaRPr lang="fr-FR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76454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332</Words>
  <Application>Microsoft Office PowerPoint</Application>
  <PresentationFormat>Bildschirmpräsentation (4:3)</PresentationFormat>
  <Paragraphs>139</Paragraphs>
  <Slides>2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Larissa</vt:lpstr>
      <vt:lpstr>PowerPoint-Präsentation</vt:lpstr>
      <vt:lpstr>PowerPoint-Präsentation</vt:lpstr>
    </vt:vector>
  </TitlesOfParts>
  <Company>GIZ GmbH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UserLA3067</dc:creator>
  <cp:lastModifiedBy>Martin Bader</cp:lastModifiedBy>
  <cp:revision>59</cp:revision>
  <dcterms:created xsi:type="dcterms:W3CDTF">2016-05-14T11:53:35Z</dcterms:created>
  <dcterms:modified xsi:type="dcterms:W3CDTF">2017-09-24T00:53:43Z</dcterms:modified>
</cp:coreProperties>
</file>